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61"/>
  </p:notesMasterIdLst>
  <p:sldIdLst>
    <p:sldId id="256" r:id="rId5"/>
    <p:sldId id="261" r:id="rId6"/>
    <p:sldId id="441" r:id="rId7"/>
    <p:sldId id="408" r:id="rId8"/>
    <p:sldId id="388" r:id="rId9"/>
    <p:sldId id="461" r:id="rId10"/>
    <p:sldId id="464" r:id="rId11"/>
    <p:sldId id="465" r:id="rId12"/>
    <p:sldId id="466" r:id="rId13"/>
    <p:sldId id="409" r:id="rId14"/>
    <p:sldId id="392" r:id="rId15"/>
    <p:sldId id="410" r:id="rId16"/>
    <p:sldId id="411" r:id="rId17"/>
    <p:sldId id="445" r:id="rId18"/>
    <p:sldId id="413" r:id="rId19"/>
    <p:sldId id="414" r:id="rId20"/>
    <p:sldId id="450" r:id="rId21"/>
    <p:sldId id="416" r:id="rId22"/>
    <p:sldId id="419" r:id="rId23"/>
    <p:sldId id="417" r:id="rId24"/>
    <p:sldId id="451" r:id="rId25"/>
    <p:sldId id="452" r:id="rId26"/>
    <p:sldId id="425" r:id="rId27"/>
    <p:sldId id="429" r:id="rId28"/>
    <p:sldId id="455" r:id="rId29"/>
    <p:sldId id="470" r:id="rId30"/>
    <p:sldId id="471" r:id="rId31"/>
    <p:sldId id="469" r:id="rId32"/>
    <p:sldId id="442" r:id="rId33"/>
    <p:sldId id="443" r:id="rId34"/>
    <p:sldId id="444" r:id="rId35"/>
    <p:sldId id="434" r:id="rId36"/>
    <p:sldId id="439" r:id="rId37"/>
    <p:sldId id="376" r:id="rId38"/>
    <p:sldId id="401" r:id="rId39"/>
    <p:sldId id="435" r:id="rId40"/>
    <p:sldId id="463" r:id="rId41"/>
    <p:sldId id="433" r:id="rId42"/>
    <p:sldId id="405" r:id="rId43"/>
    <p:sldId id="426" r:id="rId44"/>
    <p:sldId id="407" r:id="rId45"/>
    <p:sldId id="460" r:id="rId46"/>
    <p:sldId id="421" r:id="rId47"/>
    <p:sldId id="422" r:id="rId48"/>
    <p:sldId id="374" r:id="rId49"/>
    <p:sldId id="383" r:id="rId50"/>
    <p:sldId id="472" r:id="rId51"/>
    <p:sldId id="456" r:id="rId52"/>
    <p:sldId id="459" r:id="rId53"/>
    <p:sldId id="440" r:id="rId54"/>
    <p:sldId id="436" r:id="rId55"/>
    <p:sldId id="458" r:id="rId56"/>
    <p:sldId id="457" r:id="rId57"/>
    <p:sldId id="403" r:id="rId58"/>
    <p:sldId id="382" r:id="rId59"/>
    <p:sldId id="438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323130"/>
    <a:srgbClr val="F854CD"/>
    <a:srgbClr val="00FFFF"/>
    <a:srgbClr val="00FFE9"/>
    <a:srgbClr val="5473BE"/>
    <a:srgbClr val="003D71"/>
    <a:srgbClr val="61719B"/>
    <a:srgbClr val="00000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5" autoAdjust="0"/>
    <p:restoredTop sz="95905" autoAdjust="0"/>
  </p:normalViewPr>
  <p:slideViewPr>
    <p:cSldViewPr snapToGrid="0">
      <p:cViewPr>
        <p:scale>
          <a:sx n="200" d="100"/>
          <a:sy n="200" d="100"/>
        </p:scale>
        <p:origin x="-10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85838626540246"/>
          <c:y val="0.1420544687284018"/>
          <c:w val="0.46365931900788826"/>
          <c:h val="0.81666008932654299"/>
        </c:manualLayout>
      </c:layout>
      <c:pieChart>
        <c:varyColors val="1"/>
        <c:ser>
          <c:idx val="0"/>
          <c:order val="0"/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123-4B0B-A517-62694B6383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23-4B0B-A517-62694B638379}"/>
              </c:ext>
            </c:extLst>
          </c:dPt>
          <c:dLbls>
            <c:dLbl>
              <c:idx val="0"/>
              <c:layout>
                <c:manualLayout>
                  <c:x val="-0.17104301046219694"/>
                  <c:y val="0.1130908008129075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123-4B0B-A517-62694B638379}"/>
                </c:ext>
              </c:extLst>
            </c:dLbl>
            <c:dLbl>
              <c:idx val="1"/>
              <c:layout>
                <c:manualLayout>
                  <c:x val="0.16088897056269522"/>
                  <c:y val="-0.2459579520746452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123-4B0B-A517-62694B6383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Sheet1!$A$1:$B$1</c:f>
              <c:numCache>
                <c:formatCode>General</c:formatCode>
                <c:ptCount val="2"/>
                <c:pt idx="0">
                  <c:v>31.3</c:v>
                </c:pt>
                <c:pt idx="1">
                  <c:v>68.7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123-4B0B-A517-62694B6383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11EDB-17BA-4D7C-9E42-A50E5C266C5C}" type="datetimeFigureOut">
              <a:rPr lang="en-CA" smtClean="0"/>
              <a:t>2023-03-24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65E8B-D5FD-459A-967D-4D155BD323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324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8303" y="1872761"/>
            <a:ext cx="9144000" cy="665339"/>
          </a:xfrm>
        </p:spPr>
        <p:txBody>
          <a:bodyPr anchor="ctr">
            <a:normAutofit/>
          </a:bodyPr>
          <a:lstStyle>
            <a:lvl1pPr algn="ctr">
              <a:defRPr sz="2800" b="1">
                <a:solidFill>
                  <a:srgbClr val="0319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188" y="2754426"/>
            <a:ext cx="9144000" cy="6745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rgbClr val="0319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99C5-1073-4EC1-999B-A932711BD74A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CBEA6-D503-48F0-9E20-DA4A1F8E1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25" y="4604070"/>
            <a:ext cx="4234810" cy="21174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FB2840-DF96-4517-9BA4-49DA360978C6}"/>
              </a:ext>
            </a:extLst>
          </p:cNvPr>
          <p:cNvSpPr/>
          <p:nvPr userDrawn="1"/>
        </p:nvSpPr>
        <p:spPr>
          <a:xfrm>
            <a:off x="163902" y="224287"/>
            <a:ext cx="11878573" cy="63921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157025-D099-4F80-845F-65EF985E2984}"/>
              </a:ext>
            </a:extLst>
          </p:cNvPr>
          <p:cNvCxnSpPr>
            <a:cxnSpLocks/>
          </p:cNvCxnSpPr>
          <p:nvPr userDrawn="1"/>
        </p:nvCxnSpPr>
        <p:spPr>
          <a:xfrm>
            <a:off x="614313" y="2646263"/>
            <a:ext cx="109633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038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676"/>
          </a:xfrm>
        </p:spPr>
        <p:txBody>
          <a:bodyPr/>
          <a:lstStyle>
            <a:lvl1pPr>
              <a:defRPr sz="2400" b="1">
                <a:solidFill>
                  <a:srgbClr val="03193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5450"/>
            <a:ext cx="10515600" cy="4791513"/>
          </a:xfrm>
        </p:spPr>
        <p:txBody>
          <a:bodyPr>
            <a:normAutofit/>
          </a:bodyPr>
          <a:lstStyle>
            <a:lvl1pPr>
              <a:defRPr sz="2000" b="1">
                <a:solidFill>
                  <a:srgbClr val="031931"/>
                </a:solidFill>
              </a:defRPr>
            </a:lvl1pPr>
            <a:lvl2pPr>
              <a:defRPr sz="2000" b="1">
                <a:solidFill>
                  <a:srgbClr val="031931"/>
                </a:solidFill>
              </a:defRPr>
            </a:lvl2pPr>
            <a:lvl3pPr>
              <a:defRPr sz="2000" b="1">
                <a:solidFill>
                  <a:srgbClr val="031931"/>
                </a:solidFill>
              </a:defRPr>
            </a:lvl3pPr>
            <a:lvl4pPr>
              <a:defRPr sz="2000" b="1">
                <a:solidFill>
                  <a:srgbClr val="031931"/>
                </a:solidFill>
              </a:defRPr>
            </a:lvl4pPr>
            <a:lvl5pPr>
              <a:defRPr sz="2000" b="1">
                <a:solidFill>
                  <a:srgbClr val="03193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99C5-1073-4EC1-999B-A932711BD74A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F7647B-01C2-4C74-A140-A903F2DE7B64}"/>
              </a:ext>
            </a:extLst>
          </p:cNvPr>
          <p:cNvCxnSpPr>
            <a:cxnSpLocks/>
          </p:cNvCxnSpPr>
          <p:nvPr userDrawn="1"/>
        </p:nvCxnSpPr>
        <p:spPr>
          <a:xfrm>
            <a:off x="614313" y="1250514"/>
            <a:ext cx="109633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A4082C5-19F9-4447-B018-C6A854B6D8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979" y="145774"/>
            <a:ext cx="2420108" cy="121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31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4599" y="1019907"/>
            <a:ext cx="10515600" cy="605937"/>
          </a:xfrm>
        </p:spPr>
        <p:txBody>
          <a:bodyPr anchor="b">
            <a:normAutofit/>
          </a:bodyPr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99C5-1073-4EC1-999B-A932711BD74A}" type="slidenum">
              <a:rPr lang="en-CA" smtClean="0"/>
              <a:t>‹#›</a:t>
            </a:fld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D6E64F-A78A-4F1E-AB88-815815300018}"/>
              </a:ext>
            </a:extLst>
          </p:cNvPr>
          <p:cNvCxnSpPr>
            <a:cxnSpLocks/>
          </p:cNvCxnSpPr>
          <p:nvPr userDrawn="1"/>
        </p:nvCxnSpPr>
        <p:spPr>
          <a:xfrm>
            <a:off x="596826" y="4589463"/>
            <a:ext cx="109633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6829D92-88DD-4BE8-8D78-B61AD213B1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25" y="4604070"/>
            <a:ext cx="4234810" cy="211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6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0319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0056"/>
            <a:ext cx="5181600" cy="4766907"/>
          </a:xfrm>
        </p:spPr>
        <p:txBody>
          <a:bodyPr>
            <a:normAutofit/>
          </a:bodyPr>
          <a:lstStyle>
            <a:lvl1pPr>
              <a:defRPr sz="2000" b="1">
                <a:solidFill>
                  <a:srgbClr val="031931"/>
                </a:solidFill>
              </a:defRPr>
            </a:lvl1pPr>
            <a:lvl2pPr>
              <a:defRPr sz="2000" b="1">
                <a:solidFill>
                  <a:srgbClr val="031931"/>
                </a:solidFill>
              </a:defRPr>
            </a:lvl2pPr>
            <a:lvl3pPr>
              <a:defRPr sz="2000" b="1">
                <a:solidFill>
                  <a:srgbClr val="031931"/>
                </a:solidFill>
              </a:defRPr>
            </a:lvl3pPr>
            <a:lvl4pPr>
              <a:defRPr sz="2000" b="1">
                <a:solidFill>
                  <a:srgbClr val="031931"/>
                </a:solidFill>
              </a:defRPr>
            </a:lvl4pPr>
            <a:lvl5pPr>
              <a:defRPr sz="2000" b="1">
                <a:solidFill>
                  <a:srgbClr val="03193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0056"/>
            <a:ext cx="5181600" cy="4766907"/>
          </a:xfrm>
        </p:spPr>
        <p:txBody>
          <a:bodyPr>
            <a:normAutofit/>
          </a:bodyPr>
          <a:lstStyle>
            <a:lvl1pPr>
              <a:defRPr sz="2000" b="1">
                <a:solidFill>
                  <a:srgbClr val="031931"/>
                </a:solidFill>
              </a:defRPr>
            </a:lvl1pPr>
            <a:lvl2pPr>
              <a:defRPr sz="2000" b="1">
                <a:solidFill>
                  <a:srgbClr val="031931"/>
                </a:solidFill>
              </a:defRPr>
            </a:lvl2pPr>
            <a:lvl3pPr>
              <a:defRPr sz="2000" b="1">
                <a:solidFill>
                  <a:srgbClr val="031931"/>
                </a:solidFill>
              </a:defRPr>
            </a:lvl3pPr>
            <a:lvl4pPr>
              <a:defRPr sz="2000" b="1">
                <a:solidFill>
                  <a:srgbClr val="031931"/>
                </a:solidFill>
              </a:defRPr>
            </a:lvl4pPr>
            <a:lvl5pPr>
              <a:defRPr sz="2000" b="1">
                <a:solidFill>
                  <a:srgbClr val="03193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99C5-1073-4EC1-999B-A932711BD74A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54E259-905D-431A-8F9B-E132B98F0F78}"/>
              </a:ext>
            </a:extLst>
          </p:cNvPr>
          <p:cNvCxnSpPr>
            <a:cxnSpLocks/>
          </p:cNvCxnSpPr>
          <p:nvPr userDrawn="1"/>
        </p:nvCxnSpPr>
        <p:spPr>
          <a:xfrm>
            <a:off x="614313" y="1278979"/>
            <a:ext cx="109633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DC62189-7397-4974-9852-C9D368BA6A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979" y="189734"/>
            <a:ext cx="2420108" cy="121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4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3913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03193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35100"/>
            <a:ext cx="5157787" cy="82391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rgbClr val="03193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59013"/>
            <a:ext cx="5157787" cy="3930650"/>
          </a:xfrm>
        </p:spPr>
        <p:txBody>
          <a:bodyPr>
            <a:normAutofit/>
          </a:bodyPr>
          <a:lstStyle>
            <a:lvl1pPr>
              <a:defRPr sz="2000" b="1">
                <a:solidFill>
                  <a:srgbClr val="031931"/>
                </a:solidFill>
              </a:defRPr>
            </a:lvl1pPr>
            <a:lvl2pPr>
              <a:defRPr sz="2000" b="1">
                <a:solidFill>
                  <a:srgbClr val="031931"/>
                </a:solidFill>
              </a:defRPr>
            </a:lvl2pPr>
            <a:lvl3pPr>
              <a:defRPr sz="2000" b="1">
                <a:solidFill>
                  <a:srgbClr val="031931"/>
                </a:solidFill>
              </a:defRPr>
            </a:lvl3pPr>
            <a:lvl4pPr>
              <a:defRPr sz="2000" b="1">
                <a:solidFill>
                  <a:srgbClr val="031931"/>
                </a:solidFill>
              </a:defRPr>
            </a:lvl4pPr>
            <a:lvl5pPr>
              <a:defRPr sz="2000" b="1">
                <a:solidFill>
                  <a:srgbClr val="03193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35101"/>
            <a:ext cx="5183188" cy="823912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rgbClr val="03193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59013"/>
            <a:ext cx="5183188" cy="3930650"/>
          </a:xfrm>
        </p:spPr>
        <p:txBody>
          <a:bodyPr>
            <a:normAutofit/>
          </a:bodyPr>
          <a:lstStyle>
            <a:lvl1pPr>
              <a:defRPr sz="2000" b="1">
                <a:solidFill>
                  <a:srgbClr val="031931"/>
                </a:solidFill>
              </a:defRPr>
            </a:lvl1pPr>
            <a:lvl2pPr>
              <a:defRPr sz="2000" b="1">
                <a:solidFill>
                  <a:srgbClr val="031931"/>
                </a:solidFill>
              </a:defRPr>
            </a:lvl2pPr>
            <a:lvl3pPr>
              <a:defRPr sz="2000" b="1">
                <a:solidFill>
                  <a:srgbClr val="031931"/>
                </a:solidFill>
              </a:defRPr>
            </a:lvl3pPr>
            <a:lvl4pPr>
              <a:defRPr sz="2000" b="1">
                <a:solidFill>
                  <a:srgbClr val="031931"/>
                </a:solidFill>
              </a:defRPr>
            </a:lvl4pPr>
            <a:lvl5pPr>
              <a:defRPr sz="2000" b="1">
                <a:solidFill>
                  <a:srgbClr val="03193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99C5-1073-4EC1-999B-A932711BD74A}" type="slidenum">
              <a:rPr lang="en-CA" smtClean="0"/>
              <a:t>‹#›</a:t>
            </a:fld>
            <a:endParaRPr lang="en-CA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7C60B7-36CB-464F-8470-52A81227282C}"/>
              </a:ext>
            </a:extLst>
          </p:cNvPr>
          <p:cNvCxnSpPr>
            <a:cxnSpLocks/>
          </p:cNvCxnSpPr>
          <p:nvPr userDrawn="1"/>
        </p:nvCxnSpPr>
        <p:spPr>
          <a:xfrm>
            <a:off x="614313" y="1186105"/>
            <a:ext cx="109633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327C2B-7169-4177-A9E7-D6335DCFD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979" y="110606"/>
            <a:ext cx="2420108" cy="121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9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313" y="378443"/>
            <a:ext cx="10515600" cy="88538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03193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99C5-1073-4EC1-999B-A932711BD74A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844290-4089-424B-AA10-3A57F60BCCC4}"/>
              </a:ext>
            </a:extLst>
          </p:cNvPr>
          <p:cNvCxnSpPr>
            <a:cxnSpLocks/>
          </p:cNvCxnSpPr>
          <p:nvPr userDrawn="1"/>
        </p:nvCxnSpPr>
        <p:spPr>
          <a:xfrm>
            <a:off x="614313" y="1278979"/>
            <a:ext cx="109633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A275861-9334-406B-BACA-35469C26AC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979" y="216110"/>
            <a:ext cx="2420108" cy="121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76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99C5-1073-4EC1-999B-A932711BD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895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40207"/>
            <a:ext cx="10515600" cy="483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599C5-1073-4EC1-999B-A932711BD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612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03193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rgbClr val="03193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rgbClr val="03193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rgbClr val="03193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rgbClr val="03193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rgbClr val="03193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5.png"/><Relationship Id="rId7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8.png"/><Relationship Id="rId7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2.png"/><Relationship Id="rId7" Type="http://schemas.openxmlformats.org/officeDocument/2006/relationships/image" Target="../media/image3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5.png"/><Relationship Id="rId7" Type="http://schemas.openxmlformats.org/officeDocument/2006/relationships/image" Target="../media/image3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8.png"/><Relationship Id="rId7" Type="http://schemas.openxmlformats.org/officeDocument/2006/relationships/image" Target="../media/image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1.png"/><Relationship Id="rId7" Type="http://schemas.openxmlformats.org/officeDocument/2006/relationships/image" Target="../media/image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4.png"/><Relationship Id="rId7" Type="http://schemas.openxmlformats.org/officeDocument/2006/relationships/image" Target="../media/image3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73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9D78E-465D-4932-ACC4-01B07C707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303" y="1415563"/>
            <a:ext cx="9144000" cy="1122538"/>
          </a:xfrm>
        </p:spPr>
        <p:txBody>
          <a:bodyPr>
            <a:normAutofit/>
          </a:bodyPr>
          <a:lstStyle/>
          <a:p>
            <a:r>
              <a:rPr lang="en-US" b="0" dirty="0">
                <a:latin typeface="Arial"/>
                <a:cs typeface="Arial"/>
              </a:rPr>
              <a:t>Horn River Basin Update</a:t>
            </a:r>
            <a:endParaRPr lang="en-CA" b="0" dirty="0">
              <a:latin typeface="Arial"/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77E45D-BE68-4310-8E4C-8E40BEF8E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5481" y="2766428"/>
            <a:ext cx="5829643" cy="798893"/>
          </a:xfrm>
        </p:spPr>
        <p:txBody>
          <a:bodyPr>
            <a:normAutofit/>
          </a:bodyPr>
          <a:lstStyle/>
          <a:p>
            <a:r>
              <a:rPr lang="en-US" dirty="0"/>
              <a:t>24 March 2023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6073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5C306C4-14EA-2A9B-2658-90A816BA13EA}"/>
              </a:ext>
            </a:extLst>
          </p:cNvPr>
          <p:cNvSpPr/>
          <p:nvPr/>
        </p:nvSpPr>
        <p:spPr>
          <a:xfrm>
            <a:off x="567311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266EB9F0-4944-C28D-136B-9B5E9FC24DE1}"/>
              </a:ext>
            </a:extLst>
          </p:cNvPr>
          <p:cNvSpPr txBox="1">
            <a:spLocks/>
          </p:cNvSpPr>
          <p:nvPr/>
        </p:nvSpPr>
        <p:spPr>
          <a:xfrm>
            <a:off x="5740848" y="6457617"/>
            <a:ext cx="5108562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Cutting through </a:t>
            </a:r>
            <a:r>
              <a:rPr lang="en-US" sz="1600" dirty="0" err="1"/>
              <a:t>EZone</a:t>
            </a:r>
            <a:r>
              <a:rPr lang="en-US" sz="1600" dirty="0"/>
              <a:t> typical of multi-zone wells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Landing Zone Analysis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6A5E791-6A24-4162-B081-3659C5152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333089" cy="52053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Landing zone assignment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All wells are assigned a primary landing zone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In some cases, cross-cutting means this approach simplifies results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10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2AFFA1C-BFFA-9293-6DDB-CAEF89048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" r="10351"/>
          <a:stretch/>
        </p:blipFill>
        <p:spPr>
          <a:xfrm>
            <a:off x="5620323" y="1486358"/>
            <a:ext cx="5207151" cy="48587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457096A-AFCA-387E-B0DC-455E76384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6" t="4324" r="9044" b="7505"/>
          <a:stretch/>
        </p:blipFill>
        <p:spPr>
          <a:xfrm>
            <a:off x="5617557" y="4563499"/>
            <a:ext cx="1198981" cy="17760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FFBEAC4-3D69-57E1-E556-BEB744FB3F73}"/>
              </a:ext>
            </a:extLst>
          </p:cNvPr>
          <p:cNvGrpSpPr/>
          <p:nvPr/>
        </p:nvGrpSpPr>
        <p:grpSpPr>
          <a:xfrm>
            <a:off x="2978941" y="1385194"/>
            <a:ext cx="2484920" cy="5214270"/>
            <a:chOff x="2845591" y="1335664"/>
            <a:chExt cx="2484920" cy="521427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3DB753-6CA7-3CE8-52A6-B570D426851F}"/>
                </a:ext>
              </a:extLst>
            </p:cNvPr>
            <p:cNvSpPr/>
            <p:nvPr/>
          </p:nvSpPr>
          <p:spPr>
            <a:xfrm>
              <a:off x="2845592" y="4524948"/>
              <a:ext cx="366064" cy="40211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75AF87C-6F48-6FEF-87AE-1A95FE39CB2A}"/>
                </a:ext>
              </a:extLst>
            </p:cNvPr>
            <p:cNvGrpSpPr/>
            <p:nvPr/>
          </p:nvGrpSpPr>
          <p:grpSpPr>
            <a:xfrm>
              <a:off x="3197176" y="1335664"/>
              <a:ext cx="2133335" cy="5214270"/>
              <a:chOff x="1067386" y="1335664"/>
              <a:chExt cx="2133335" cy="521427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7C559E4-797C-FE82-3A92-E1AB0EF20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928" r="1716"/>
              <a:stretch/>
            </p:blipFill>
            <p:spPr>
              <a:xfrm>
                <a:off x="1094210" y="1686842"/>
                <a:ext cx="1225950" cy="48550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6999E7-0D52-5880-9160-09D7E3BCFF29}"/>
                  </a:ext>
                </a:extLst>
              </p:cNvPr>
              <p:cNvSpPr/>
              <p:nvPr/>
            </p:nvSpPr>
            <p:spPr>
              <a:xfrm>
                <a:off x="1089485" y="1523754"/>
                <a:ext cx="486745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274E7ED-828A-3693-4C04-01DE70279874}"/>
                  </a:ext>
                </a:extLst>
              </p:cNvPr>
              <p:cNvSpPr/>
              <p:nvPr/>
            </p:nvSpPr>
            <p:spPr>
              <a:xfrm>
                <a:off x="1991964" y="1523429"/>
                <a:ext cx="33054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43C12C7-CB3C-8162-5A26-41ADBE8647A9}"/>
                  </a:ext>
                </a:extLst>
              </p:cNvPr>
              <p:cNvSpPr/>
              <p:nvPr/>
            </p:nvSpPr>
            <p:spPr>
              <a:xfrm>
                <a:off x="1572421" y="1523429"/>
                <a:ext cx="431639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885A91F-E41C-4432-3EFF-46F90ACD1B01}"/>
                  </a:ext>
                </a:extLst>
              </p:cNvPr>
              <p:cNvSpPr txBox="1"/>
              <p:nvPr/>
            </p:nvSpPr>
            <p:spPr>
              <a:xfrm>
                <a:off x="2038281" y="1520191"/>
                <a:ext cx="29468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" b="1" dirty="0"/>
                  <a:t>φ</a:t>
                </a:r>
                <a:endParaRPr lang="en-CA" sz="800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9AA9DA-7EC6-1183-A87E-162A7F1A7AA9}"/>
                  </a:ext>
                </a:extLst>
              </p:cNvPr>
              <p:cNvSpPr txBox="1"/>
              <p:nvPr/>
            </p:nvSpPr>
            <p:spPr>
              <a:xfrm>
                <a:off x="1571503" y="1495639"/>
                <a:ext cx="675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Mineral</a:t>
                </a:r>
              </a:p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content</a:t>
                </a:r>
                <a:endParaRPr lang="en-CA" sz="600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187CB94-31C4-4DF8-B69F-ADAC83961FD9}"/>
                  </a:ext>
                </a:extLst>
              </p:cNvPr>
              <p:cNvSpPr txBox="1"/>
              <p:nvPr/>
            </p:nvSpPr>
            <p:spPr>
              <a:xfrm>
                <a:off x="1185512" y="1545245"/>
                <a:ext cx="29468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GR</a:t>
                </a:r>
                <a:endParaRPr lang="en-CA" sz="600" b="1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FA7C3A3-ADC4-C62B-48C5-D95B1DD847FB}"/>
                  </a:ext>
                </a:extLst>
              </p:cNvPr>
              <p:cNvSpPr/>
              <p:nvPr/>
            </p:nvSpPr>
            <p:spPr>
              <a:xfrm>
                <a:off x="1089485" y="1335664"/>
                <a:ext cx="123197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9C2BA7-558A-4BB6-7341-FEF2EA18742E}"/>
                  </a:ext>
                </a:extLst>
              </p:cNvPr>
              <p:cNvSpPr txBox="1"/>
              <p:nvPr/>
            </p:nvSpPr>
            <p:spPr>
              <a:xfrm>
                <a:off x="1067386" y="1343969"/>
                <a:ext cx="12807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0" dirty="0">
                    <a:effectLst/>
                    <a:latin typeface="Segoe UI" panose="020B0502040204020203" pitchFamily="34" charset="0"/>
                  </a:rPr>
                  <a:t>200-d-052-L-094-O-08/00</a:t>
                </a:r>
                <a:endParaRPr lang="en-CA" sz="700" b="1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ACD2CA5-6014-D06E-B230-87691912BB62}"/>
                  </a:ext>
                </a:extLst>
              </p:cNvPr>
              <p:cNvSpPr txBox="1"/>
              <p:nvPr/>
            </p:nvSpPr>
            <p:spPr>
              <a:xfrm>
                <a:off x="2235075" y="6303713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KEG RIVER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DAD0C5B-3763-2287-ACB1-8A125EB72E28}"/>
                  </a:ext>
                </a:extLst>
              </p:cNvPr>
              <p:cNvSpPr txBox="1"/>
              <p:nvPr/>
            </p:nvSpPr>
            <p:spPr>
              <a:xfrm>
                <a:off x="2238798" y="1875165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00FF"/>
                    </a:highlight>
                    <a:latin typeface="Segoe UI" panose="020B0502040204020203" pitchFamily="34" charset="0"/>
                  </a:rPr>
                  <a:t>MUSKWA</a:t>
                </a:r>
                <a:endParaRPr lang="en-CA" sz="1000" b="1" dirty="0">
                  <a:highlight>
                    <a:srgbClr val="FF00FF"/>
                  </a:highlight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2D25625-B589-C30A-A1FA-1ED48983E975}"/>
                  </a:ext>
                </a:extLst>
              </p:cNvPr>
              <p:cNvSpPr txBox="1"/>
              <p:nvPr/>
            </p:nvSpPr>
            <p:spPr>
              <a:xfrm>
                <a:off x="2240377" y="340778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FF00"/>
                    </a:highlight>
                    <a:latin typeface="Segoe UI" panose="020B0502040204020203" pitchFamily="34" charset="0"/>
                  </a:rPr>
                  <a:t>OTTER PARK</a:t>
                </a:r>
                <a:endParaRPr lang="en-CA" sz="1000" b="1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87A5677-62E7-C06F-D9ED-3CFF6F89EF16}"/>
                  </a:ext>
                </a:extLst>
              </p:cNvPr>
              <p:cNvSpPr txBox="1"/>
              <p:nvPr/>
            </p:nvSpPr>
            <p:spPr>
              <a:xfrm>
                <a:off x="2238799" y="3588016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E-ZONE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C274298-F365-06D5-4F2D-7BB6684631F4}"/>
                  </a:ext>
                </a:extLst>
              </p:cNvPr>
              <p:cNvSpPr txBox="1"/>
              <p:nvPr/>
            </p:nvSpPr>
            <p:spPr>
              <a:xfrm>
                <a:off x="2235074" y="452494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MOP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EC5CB9-3B9C-E745-2895-892BB1B84260}"/>
                  </a:ext>
                </a:extLst>
              </p:cNvPr>
              <p:cNvSpPr txBox="1"/>
              <p:nvPr/>
            </p:nvSpPr>
            <p:spPr>
              <a:xfrm>
                <a:off x="2238127" y="490547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323130"/>
                    </a:solidFill>
                    <a:highlight>
                      <a:srgbClr val="808080"/>
                    </a:highlight>
                    <a:latin typeface="Segoe UI" panose="020B0502040204020203" pitchFamily="34" charset="0"/>
                  </a:rPr>
                  <a:t>L</a:t>
                </a:r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808080"/>
                    </a:highlight>
                    <a:latin typeface="Segoe UI" panose="020B0502040204020203" pitchFamily="34" charset="0"/>
                  </a:rPr>
                  <a:t>OP</a:t>
                </a:r>
                <a:endParaRPr lang="en-CA" sz="1000" b="1" dirty="0">
                  <a:highlight>
                    <a:srgbClr val="808080"/>
                  </a:highlight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857963-AD39-0556-9C25-69D88A6DD7A1}"/>
                  </a:ext>
                </a:extLst>
              </p:cNvPr>
              <p:cNvSpPr txBox="1"/>
              <p:nvPr/>
            </p:nvSpPr>
            <p:spPr>
              <a:xfrm>
                <a:off x="2238227" y="5128114"/>
                <a:ext cx="930183" cy="238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KLUA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98F959-60E6-83C5-AFAB-7C86247E3667}"/>
                  </a:ext>
                </a:extLst>
              </p:cNvPr>
              <p:cNvSpPr txBox="1"/>
              <p:nvPr/>
            </p:nvSpPr>
            <p:spPr>
              <a:xfrm>
                <a:off x="2238127" y="5464982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00"/>
                    </a:highlight>
                    <a:latin typeface="Segoe UI" panose="020B0502040204020203" pitchFamily="34" charset="0"/>
                  </a:rPr>
                  <a:t>EVIE</a:t>
                </a:r>
                <a:endParaRPr lang="en-CA" sz="1000" b="1" dirty="0">
                  <a:highlight>
                    <a:srgbClr val="00FF00"/>
                  </a:highlight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1AB9480-2031-63FA-FDBA-6E2E07B1E496}"/>
                  </a:ext>
                </a:extLst>
              </p:cNvPr>
              <p:cNvSpPr txBox="1"/>
              <p:nvPr/>
            </p:nvSpPr>
            <p:spPr>
              <a:xfrm>
                <a:off x="2241622" y="530086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MDC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1E7F8E-929F-28CD-2685-D8250D9EA48D}"/>
                </a:ext>
              </a:extLst>
            </p:cNvPr>
            <p:cNvSpPr/>
            <p:nvPr/>
          </p:nvSpPr>
          <p:spPr>
            <a:xfrm>
              <a:off x="2845591" y="1901787"/>
              <a:ext cx="364323" cy="172306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05715B6-44A6-69E2-6C85-E0F2796470EB}"/>
                </a:ext>
              </a:extLst>
            </p:cNvPr>
            <p:cNvSpPr/>
            <p:nvPr/>
          </p:nvSpPr>
          <p:spPr>
            <a:xfrm>
              <a:off x="2849109" y="4933950"/>
              <a:ext cx="364323" cy="5581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6776C8-4776-EA0B-2796-FEDD4B9A8560}"/>
                </a:ext>
              </a:extLst>
            </p:cNvPr>
            <p:cNvSpPr/>
            <p:nvPr/>
          </p:nvSpPr>
          <p:spPr>
            <a:xfrm>
              <a:off x="2850493" y="5492076"/>
              <a:ext cx="364323" cy="82204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1F223D-908E-DDBC-4124-F0F6CDA7D9CE}"/>
                </a:ext>
              </a:extLst>
            </p:cNvPr>
            <p:cNvSpPr txBox="1"/>
            <p:nvPr/>
          </p:nvSpPr>
          <p:spPr>
            <a:xfrm rot="18769781">
              <a:off x="2799022" y="4538294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MOP</a:t>
              </a:r>
              <a:endParaRPr lang="en-CA" sz="8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E0C509-1CEE-03B9-C002-0C261E46853C}"/>
                </a:ext>
              </a:extLst>
            </p:cNvPr>
            <p:cNvSpPr txBox="1"/>
            <p:nvPr/>
          </p:nvSpPr>
          <p:spPr>
            <a:xfrm rot="18769781">
              <a:off x="2815511" y="5613412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Evie</a:t>
              </a:r>
              <a:endParaRPr lang="en-CA" sz="8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A19FD2-3BF4-3433-7CA4-6EE4F3BAADCD}"/>
                </a:ext>
              </a:extLst>
            </p:cNvPr>
            <p:cNvSpPr txBox="1"/>
            <p:nvPr/>
          </p:nvSpPr>
          <p:spPr>
            <a:xfrm rot="18769781">
              <a:off x="2759862" y="2474699"/>
              <a:ext cx="694273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Muskwa-</a:t>
              </a:r>
            </a:p>
            <a:p>
              <a:r>
                <a:rPr lang="en-US" sz="800" b="1" dirty="0">
                  <a:solidFill>
                    <a:srgbClr val="323130"/>
                  </a:solidFill>
                  <a:latin typeface="Segoe UI" panose="020B0502040204020203" pitchFamily="34" charset="0"/>
                </a:rPr>
                <a:t>OP</a:t>
              </a:r>
              <a:endParaRPr lang="en-CA" sz="8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9E870B-7735-7119-382A-868EEBA85A33}"/>
                </a:ext>
              </a:extLst>
            </p:cNvPr>
            <p:cNvSpPr txBox="1"/>
            <p:nvPr/>
          </p:nvSpPr>
          <p:spPr>
            <a:xfrm rot="18809737">
              <a:off x="2818473" y="4977703"/>
              <a:ext cx="582200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LOP-MDC</a:t>
              </a:r>
              <a:endParaRPr lang="en-CA" sz="800" b="1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0D683D4-8603-0050-7E5A-046827C22765}"/>
                </a:ext>
              </a:extLst>
            </p:cNvPr>
            <p:cNvSpPr/>
            <p:nvPr/>
          </p:nvSpPr>
          <p:spPr>
            <a:xfrm>
              <a:off x="2847332" y="3624851"/>
              <a:ext cx="364323" cy="924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F7B0EB-4327-C29C-F33F-80C2CB109B50}"/>
                </a:ext>
              </a:extLst>
            </p:cNvPr>
            <p:cNvSpPr txBox="1"/>
            <p:nvPr/>
          </p:nvSpPr>
          <p:spPr>
            <a:xfrm rot="18809737">
              <a:off x="2774560" y="3939394"/>
              <a:ext cx="582200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 err="1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EZone</a:t>
              </a:r>
              <a:endParaRPr lang="en-CA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45076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1341323D-0B0D-6D01-FC21-C03B4285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250" y="1466031"/>
            <a:ext cx="5047922" cy="4884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E8CDA1-6BF9-32B1-51AA-2915FA491B2E}"/>
              </a:ext>
            </a:extLst>
          </p:cNvPr>
          <p:cNvSpPr/>
          <p:nvPr/>
        </p:nvSpPr>
        <p:spPr>
          <a:xfrm>
            <a:off x="567311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757278B-6276-7723-0C7D-13C91683970B}"/>
              </a:ext>
            </a:extLst>
          </p:cNvPr>
          <p:cNvSpPr txBox="1">
            <a:spLocks/>
          </p:cNvSpPr>
          <p:nvPr/>
        </p:nvSpPr>
        <p:spPr>
          <a:xfrm>
            <a:off x="5974154" y="6457617"/>
            <a:ext cx="4599775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Total of 282 horizontals landed in Horn River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Landing Zone Analysis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11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E85F1-83C7-97F9-E102-A4765FB1766C}"/>
              </a:ext>
            </a:extLst>
          </p:cNvPr>
          <p:cNvSpPr txBox="1"/>
          <p:nvPr/>
        </p:nvSpPr>
        <p:spPr>
          <a:xfrm rot="17791299">
            <a:off x="5989794" y="2912041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Bovie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Fault System 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985CE-B715-3493-B95A-A068128CE908}"/>
              </a:ext>
            </a:extLst>
          </p:cNvPr>
          <p:cNvSpPr txBox="1"/>
          <p:nvPr/>
        </p:nvSpPr>
        <p:spPr>
          <a:xfrm rot="2561809">
            <a:off x="9023159" y="377367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BDDD4-B959-6D9F-B366-E5E3C5B7CA84}"/>
              </a:ext>
            </a:extLst>
          </p:cNvPr>
          <p:cNvSpPr txBox="1"/>
          <p:nvPr/>
        </p:nvSpPr>
        <p:spPr>
          <a:xfrm>
            <a:off x="8995019" y="6062559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200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200" b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2DCAD-CE80-7AF9-18F4-0D2BA81C6351}"/>
              </a:ext>
            </a:extLst>
          </p:cNvPr>
          <p:cNvSpPr txBox="1"/>
          <p:nvPr/>
        </p:nvSpPr>
        <p:spPr>
          <a:xfrm>
            <a:off x="7715483" y="1257984"/>
            <a:ext cx="9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NWT</a:t>
            </a:r>
            <a:endParaRPr lang="en-CA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74566-8701-6696-D233-E42DC26B4318}"/>
              </a:ext>
            </a:extLst>
          </p:cNvPr>
          <p:cNvSpPr txBox="1"/>
          <p:nvPr/>
        </p:nvSpPr>
        <p:spPr>
          <a:xfrm>
            <a:off x="5830553" y="2364454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Liard Basin</a:t>
            </a:r>
            <a:endParaRPr lang="en-CA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0D39B-EBD6-80DE-F812-5B0319B56454}"/>
              </a:ext>
            </a:extLst>
          </p:cNvPr>
          <p:cNvSpPr txBox="1"/>
          <p:nvPr/>
        </p:nvSpPr>
        <p:spPr>
          <a:xfrm>
            <a:off x="7743175" y="311280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55105-69DB-3C05-8F06-02F2FA247167}"/>
              </a:ext>
            </a:extLst>
          </p:cNvPr>
          <p:cNvSpPr txBox="1"/>
          <p:nvPr/>
        </p:nvSpPr>
        <p:spPr>
          <a:xfrm>
            <a:off x="8715870" y="241971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Ootla</a:t>
            </a:r>
            <a:endParaRPr lang="en-CA" sz="10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70272-18C8-4C60-E0D2-6EF0BF72FEF2}"/>
              </a:ext>
            </a:extLst>
          </p:cNvPr>
          <p:cNvSpPr txBox="1"/>
          <p:nvPr/>
        </p:nvSpPr>
        <p:spPr>
          <a:xfrm>
            <a:off x="7447758" y="158357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AF516-9CBE-A52A-C7CE-F80BB00F0C2D}"/>
              </a:ext>
            </a:extLst>
          </p:cNvPr>
          <p:cNvSpPr txBox="1"/>
          <p:nvPr/>
        </p:nvSpPr>
        <p:spPr>
          <a:xfrm>
            <a:off x="7674680" y="223497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39431-4597-0279-2BEB-AF32331EACDE}"/>
              </a:ext>
            </a:extLst>
          </p:cNvPr>
          <p:cNvSpPr txBox="1"/>
          <p:nvPr/>
        </p:nvSpPr>
        <p:spPr>
          <a:xfrm>
            <a:off x="7006861" y="388376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Kiwigana</a:t>
            </a:r>
            <a:endParaRPr lang="en-CA" sz="10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790F3-B5C0-A990-E68F-C2DD825E60DE}"/>
              </a:ext>
            </a:extLst>
          </p:cNvPr>
          <p:cNvSpPr txBox="1"/>
          <p:nvPr/>
        </p:nvSpPr>
        <p:spPr>
          <a:xfrm>
            <a:off x="8465580" y="366519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26513D51-96E3-6302-6C68-F42B88CD6095}"/>
              </a:ext>
            </a:extLst>
          </p:cNvPr>
          <p:cNvSpPr txBox="1">
            <a:spLocks/>
          </p:cNvSpPr>
          <p:nvPr/>
        </p:nvSpPr>
        <p:spPr>
          <a:xfrm>
            <a:off x="633042" y="1565031"/>
            <a:ext cx="2333089" cy="5205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Primary landing zones</a:t>
            </a:r>
          </a:p>
          <a:p>
            <a:pPr algn="l"/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OP - Muskwa: 91</a:t>
            </a:r>
          </a:p>
          <a:p>
            <a:pPr algn="l"/>
            <a:r>
              <a:rPr lang="en-US" b="0" i="0" dirty="0" err="1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EZone</a:t>
            </a:r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: 65</a:t>
            </a:r>
          </a:p>
          <a:p>
            <a:pPr algn="l"/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MOP: 34</a:t>
            </a:r>
          </a:p>
          <a:p>
            <a:pPr algn="l"/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LOP: 10</a:t>
            </a:r>
          </a:p>
          <a:p>
            <a:pPr algn="l"/>
            <a:r>
              <a:rPr lang="en-US" b="0" dirty="0" err="1">
                <a:solidFill>
                  <a:srgbClr val="323130"/>
                </a:solidFill>
                <a:latin typeface="Segoe UI" panose="020B0502040204020203" pitchFamily="34" charset="0"/>
              </a:rPr>
              <a:t>Klua</a:t>
            </a:r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: 1</a:t>
            </a:r>
          </a:p>
          <a:p>
            <a:pPr algn="l"/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MDC: 4</a:t>
            </a:r>
          </a:p>
          <a:p>
            <a:pPr algn="l"/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Evie: 77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4CBE39B-636D-495D-0F16-354D603B1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6" t="4324" r="9044" b="7505"/>
          <a:stretch/>
        </p:blipFill>
        <p:spPr>
          <a:xfrm>
            <a:off x="5716810" y="4286510"/>
            <a:ext cx="1198981" cy="1776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9C2396B-ED3C-98E3-4F40-6967A05FD692}"/>
              </a:ext>
            </a:extLst>
          </p:cNvPr>
          <p:cNvSpPr txBox="1"/>
          <p:nvPr/>
        </p:nvSpPr>
        <p:spPr>
          <a:xfrm>
            <a:off x="8646025" y="294658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Gote</a:t>
            </a:r>
            <a:endParaRPr lang="en-CA" sz="10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82A75-C33C-00FA-E9E9-ED46437650BF}"/>
              </a:ext>
            </a:extLst>
          </p:cNvPr>
          <p:cNvSpPr txBox="1"/>
          <p:nvPr/>
        </p:nvSpPr>
        <p:spPr>
          <a:xfrm>
            <a:off x="10706933" y="1685361"/>
            <a:ext cx="1134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Cordova Embayment</a:t>
            </a:r>
            <a:endParaRPr lang="en-CA" sz="1200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0E4BB4-87B8-D3E4-B81C-128D63206C31}"/>
              </a:ext>
            </a:extLst>
          </p:cNvPr>
          <p:cNvGrpSpPr/>
          <p:nvPr/>
        </p:nvGrpSpPr>
        <p:grpSpPr>
          <a:xfrm>
            <a:off x="2978941" y="1385194"/>
            <a:ext cx="2484920" cy="5214270"/>
            <a:chOff x="2845591" y="1335664"/>
            <a:chExt cx="2484920" cy="52142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DCF2EC-C2C8-4AD3-AE05-1E559EDFAEC8}"/>
                </a:ext>
              </a:extLst>
            </p:cNvPr>
            <p:cNvSpPr/>
            <p:nvPr/>
          </p:nvSpPr>
          <p:spPr>
            <a:xfrm>
              <a:off x="2845592" y="4524948"/>
              <a:ext cx="366064" cy="40211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70DA023-F43E-85A7-3078-8BBF7E2D3DE1}"/>
                </a:ext>
              </a:extLst>
            </p:cNvPr>
            <p:cNvGrpSpPr/>
            <p:nvPr/>
          </p:nvGrpSpPr>
          <p:grpSpPr>
            <a:xfrm>
              <a:off x="3197176" y="1335664"/>
              <a:ext cx="2133335" cy="5214270"/>
              <a:chOff x="1067386" y="1335664"/>
              <a:chExt cx="2133335" cy="521427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90D8DEC-9B1A-660F-133B-751984C20D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928" r="1716"/>
              <a:stretch/>
            </p:blipFill>
            <p:spPr>
              <a:xfrm>
                <a:off x="1094210" y="1686842"/>
                <a:ext cx="1225950" cy="48550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D431421-7011-AABE-2A45-790657C45E08}"/>
                  </a:ext>
                </a:extLst>
              </p:cNvPr>
              <p:cNvSpPr/>
              <p:nvPr/>
            </p:nvSpPr>
            <p:spPr>
              <a:xfrm>
                <a:off x="1089485" y="1523754"/>
                <a:ext cx="486745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9205FC0-3750-2C4F-9CFA-DA8EFC815053}"/>
                  </a:ext>
                </a:extLst>
              </p:cNvPr>
              <p:cNvSpPr/>
              <p:nvPr/>
            </p:nvSpPr>
            <p:spPr>
              <a:xfrm>
                <a:off x="1991964" y="1523429"/>
                <a:ext cx="33054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2DBA020-25DF-E71B-BBAC-F7FB89AFED66}"/>
                  </a:ext>
                </a:extLst>
              </p:cNvPr>
              <p:cNvSpPr/>
              <p:nvPr/>
            </p:nvSpPr>
            <p:spPr>
              <a:xfrm>
                <a:off x="1572421" y="1523429"/>
                <a:ext cx="431639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C9C9C00-CBBD-0997-E399-3CFEE2FECB22}"/>
                  </a:ext>
                </a:extLst>
              </p:cNvPr>
              <p:cNvSpPr txBox="1"/>
              <p:nvPr/>
            </p:nvSpPr>
            <p:spPr>
              <a:xfrm>
                <a:off x="2038281" y="1520191"/>
                <a:ext cx="29468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" b="1" dirty="0"/>
                  <a:t>φ</a:t>
                </a:r>
                <a:endParaRPr lang="en-CA" sz="800" b="1" dirty="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D556ACC-2935-BAD7-7F65-EDAA6D750CC2}"/>
                  </a:ext>
                </a:extLst>
              </p:cNvPr>
              <p:cNvSpPr txBox="1"/>
              <p:nvPr/>
            </p:nvSpPr>
            <p:spPr>
              <a:xfrm>
                <a:off x="1571503" y="1495639"/>
                <a:ext cx="675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Mineral</a:t>
                </a:r>
              </a:p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content</a:t>
                </a:r>
                <a:endParaRPr lang="en-CA" sz="600" b="1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B1EA789-4EFB-C22D-948F-5193188BD5F5}"/>
                  </a:ext>
                </a:extLst>
              </p:cNvPr>
              <p:cNvSpPr txBox="1"/>
              <p:nvPr/>
            </p:nvSpPr>
            <p:spPr>
              <a:xfrm>
                <a:off x="1185512" y="1545245"/>
                <a:ext cx="29468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GR</a:t>
                </a:r>
                <a:endParaRPr lang="en-CA" sz="600" b="1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EB2A463-31FF-65E1-1C96-48E8AFCCE0C8}"/>
                  </a:ext>
                </a:extLst>
              </p:cNvPr>
              <p:cNvSpPr/>
              <p:nvPr/>
            </p:nvSpPr>
            <p:spPr>
              <a:xfrm>
                <a:off x="1089485" y="1335664"/>
                <a:ext cx="123197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BDDAF7A-08A0-357E-B2E7-1C9188B829FD}"/>
                  </a:ext>
                </a:extLst>
              </p:cNvPr>
              <p:cNvSpPr txBox="1"/>
              <p:nvPr/>
            </p:nvSpPr>
            <p:spPr>
              <a:xfrm>
                <a:off x="1067386" y="1343969"/>
                <a:ext cx="12807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0" dirty="0">
                    <a:effectLst/>
                    <a:latin typeface="Segoe UI" panose="020B0502040204020203" pitchFamily="34" charset="0"/>
                  </a:rPr>
                  <a:t>200-d-052-L-094-O-08/00</a:t>
                </a:r>
                <a:endParaRPr lang="en-CA" sz="700" b="1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0902479-24BD-A5CB-D37F-7E060D41A334}"/>
                  </a:ext>
                </a:extLst>
              </p:cNvPr>
              <p:cNvSpPr txBox="1"/>
              <p:nvPr/>
            </p:nvSpPr>
            <p:spPr>
              <a:xfrm>
                <a:off x="2235075" y="6303713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KEG RIVER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F4E7B1E-9C84-3997-049E-E5F97EF3D256}"/>
                  </a:ext>
                </a:extLst>
              </p:cNvPr>
              <p:cNvSpPr txBox="1"/>
              <p:nvPr/>
            </p:nvSpPr>
            <p:spPr>
              <a:xfrm>
                <a:off x="2238798" y="1875165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00FF"/>
                    </a:highlight>
                    <a:latin typeface="Segoe UI" panose="020B0502040204020203" pitchFamily="34" charset="0"/>
                  </a:rPr>
                  <a:t>MUSKWA</a:t>
                </a:r>
                <a:endParaRPr lang="en-CA" sz="1000" b="1" dirty="0">
                  <a:highlight>
                    <a:srgbClr val="FF00FF"/>
                  </a:highlight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97890ED-11F6-8CDA-2934-D2F2FD9DBF1A}"/>
                  </a:ext>
                </a:extLst>
              </p:cNvPr>
              <p:cNvSpPr txBox="1"/>
              <p:nvPr/>
            </p:nvSpPr>
            <p:spPr>
              <a:xfrm>
                <a:off x="2240377" y="340778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FF00"/>
                    </a:highlight>
                    <a:latin typeface="Segoe UI" panose="020B0502040204020203" pitchFamily="34" charset="0"/>
                  </a:rPr>
                  <a:t>OTTER PARK</a:t>
                </a:r>
                <a:endParaRPr lang="en-CA" sz="1000" b="1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A550622-CD0D-8D44-DF0F-C760877E2C0F}"/>
                  </a:ext>
                </a:extLst>
              </p:cNvPr>
              <p:cNvSpPr txBox="1"/>
              <p:nvPr/>
            </p:nvSpPr>
            <p:spPr>
              <a:xfrm>
                <a:off x="2238799" y="3588016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E-ZONE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CD295AF-A584-67CB-FF20-967B85B58377}"/>
                  </a:ext>
                </a:extLst>
              </p:cNvPr>
              <p:cNvSpPr txBox="1"/>
              <p:nvPr/>
            </p:nvSpPr>
            <p:spPr>
              <a:xfrm>
                <a:off x="2235074" y="452494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MOP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AB7AE0A-0692-E82F-6069-DD6B73170DF7}"/>
                  </a:ext>
                </a:extLst>
              </p:cNvPr>
              <p:cNvSpPr txBox="1"/>
              <p:nvPr/>
            </p:nvSpPr>
            <p:spPr>
              <a:xfrm>
                <a:off x="2238127" y="490547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323130"/>
                    </a:solidFill>
                    <a:highlight>
                      <a:srgbClr val="808080"/>
                    </a:highlight>
                    <a:latin typeface="Segoe UI" panose="020B0502040204020203" pitchFamily="34" charset="0"/>
                  </a:rPr>
                  <a:t>L</a:t>
                </a:r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808080"/>
                    </a:highlight>
                    <a:latin typeface="Segoe UI" panose="020B0502040204020203" pitchFamily="34" charset="0"/>
                  </a:rPr>
                  <a:t>OP</a:t>
                </a:r>
                <a:endParaRPr lang="en-CA" sz="1000" b="1" dirty="0">
                  <a:highlight>
                    <a:srgbClr val="808080"/>
                  </a:highlight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CCC75A7-F727-4940-8626-FB4F47508F39}"/>
                  </a:ext>
                </a:extLst>
              </p:cNvPr>
              <p:cNvSpPr txBox="1"/>
              <p:nvPr/>
            </p:nvSpPr>
            <p:spPr>
              <a:xfrm>
                <a:off x="2238227" y="5128114"/>
                <a:ext cx="930183" cy="238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KLUA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CA8FE33-5348-73E6-05FC-EB6DE45C9FA9}"/>
                  </a:ext>
                </a:extLst>
              </p:cNvPr>
              <p:cNvSpPr txBox="1"/>
              <p:nvPr/>
            </p:nvSpPr>
            <p:spPr>
              <a:xfrm>
                <a:off x="2238127" y="5464982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00"/>
                    </a:highlight>
                    <a:latin typeface="Segoe UI" panose="020B0502040204020203" pitchFamily="34" charset="0"/>
                  </a:rPr>
                  <a:t>EVIE</a:t>
                </a:r>
                <a:endParaRPr lang="en-CA" sz="1000" b="1" dirty="0">
                  <a:highlight>
                    <a:srgbClr val="00FF00"/>
                  </a:highlight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67A79B9-53D2-274F-9064-585CABEC5614}"/>
                  </a:ext>
                </a:extLst>
              </p:cNvPr>
              <p:cNvSpPr txBox="1"/>
              <p:nvPr/>
            </p:nvSpPr>
            <p:spPr>
              <a:xfrm>
                <a:off x="2241622" y="530086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MDC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D04FD5-E4A8-E9BA-5630-B4628DECAD64}"/>
                </a:ext>
              </a:extLst>
            </p:cNvPr>
            <p:cNvSpPr/>
            <p:nvPr/>
          </p:nvSpPr>
          <p:spPr>
            <a:xfrm>
              <a:off x="2845591" y="1901787"/>
              <a:ext cx="364323" cy="172306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C789A0-6CA8-A6EA-1DB3-3CEE4B1D1DFC}"/>
                </a:ext>
              </a:extLst>
            </p:cNvPr>
            <p:cNvSpPr/>
            <p:nvPr/>
          </p:nvSpPr>
          <p:spPr>
            <a:xfrm>
              <a:off x="2849109" y="4933950"/>
              <a:ext cx="364323" cy="5581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819D49-8179-0109-0D04-BCD0A0230A1B}"/>
                </a:ext>
              </a:extLst>
            </p:cNvPr>
            <p:cNvSpPr/>
            <p:nvPr/>
          </p:nvSpPr>
          <p:spPr>
            <a:xfrm>
              <a:off x="2850493" y="5492076"/>
              <a:ext cx="364323" cy="82204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B46393-9945-3CCF-EFBD-74ADC5A28A6E}"/>
                </a:ext>
              </a:extLst>
            </p:cNvPr>
            <p:cNvSpPr txBox="1"/>
            <p:nvPr/>
          </p:nvSpPr>
          <p:spPr>
            <a:xfrm rot="18769781">
              <a:off x="2799022" y="4538294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MOP</a:t>
              </a:r>
              <a:endParaRPr lang="en-CA" sz="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65B335-5836-2EDA-5436-7627BD6916BF}"/>
                </a:ext>
              </a:extLst>
            </p:cNvPr>
            <p:cNvSpPr txBox="1"/>
            <p:nvPr/>
          </p:nvSpPr>
          <p:spPr>
            <a:xfrm rot="18769781">
              <a:off x="2815511" y="5613412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Evie</a:t>
              </a:r>
              <a:endParaRPr lang="en-CA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76B01A-BEC2-3F2A-BBCF-CCB5B848BF46}"/>
                </a:ext>
              </a:extLst>
            </p:cNvPr>
            <p:cNvSpPr txBox="1"/>
            <p:nvPr/>
          </p:nvSpPr>
          <p:spPr>
            <a:xfrm rot="18769781">
              <a:off x="2759862" y="2474699"/>
              <a:ext cx="694273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Muskwa-</a:t>
              </a:r>
            </a:p>
            <a:p>
              <a:r>
                <a:rPr lang="en-US" sz="800" b="1" dirty="0">
                  <a:solidFill>
                    <a:srgbClr val="323130"/>
                  </a:solidFill>
                  <a:latin typeface="Segoe UI" panose="020B0502040204020203" pitchFamily="34" charset="0"/>
                </a:rPr>
                <a:t>OP</a:t>
              </a:r>
              <a:endParaRPr lang="en-CA" sz="800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CEAE29-09BE-6D8E-7AB1-9D3F7DF3982D}"/>
                </a:ext>
              </a:extLst>
            </p:cNvPr>
            <p:cNvSpPr txBox="1"/>
            <p:nvPr/>
          </p:nvSpPr>
          <p:spPr>
            <a:xfrm rot="18809737">
              <a:off x="2818473" y="4977703"/>
              <a:ext cx="582200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LOP-MDC</a:t>
              </a:r>
              <a:endParaRPr lang="en-CA" sz="800" b="1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0DD65E-19E1-33A0-0FE0-EFA9939D2C7F}"/>
                </a:ext>
              </a:extLst>
            </p:cNvPr>
            <p:cNvSpPr/>
            <p:nvPr/>
          </p:nvSpPr>
          <p:spPr>
            <a:xfrm>
              <a:off x="2847332" y="3624851"/>
              <a:ext cx="364323" cy="924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76FF276-7C31-FDDA-CA79-CFF1F90040D5}"/>
                </a:ext>
              </a:extLst>
            </p:cNvPr>
            <p:cNvSpPr txBox="1"/>
            <p:nvPr/>
          </p:nvSpPr>
          <p:spPr>
            <a:xfrm rot="18809737">
              <a:off x="2774560" y="3939394"/>
              <a:ext cx="582200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 err="1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EZone</a:t>
              </a:r>
              <a:endParaRPr lang="en-CA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40741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67A6DB8-0B14-7B36-1325-78897E51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198" y="1466031"/>
            <a:ext cx="5047922" cy="48847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E18FF64-5D53-29E8-289D-9EEF56090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6" t="4324" r="9044" b="7505"/>
          <a:stretch/>
        </p:blipFill>
        <p:spPr>
          <a:xfrm>
            <a:off x="5701758" y="4286510"/>
            <a:ext cx="1198981" cy="1776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24071D6-934F-BC32-282D-FEA804138E07}"/>
              </a:ext>
            </a:extLst>
          </p:cNvPr>
          <p:cNvSpPr/>
          <p:nvPr/>
        </p:nvSpPr>
        <p:spPr>
          <a:xfrm>
            <a:off x="567311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ED361658-2E42-89B5-FC23-7DA4C2233BB4}"/>
              </a:ext>
            </a:extLst>
          </p:cNvPr>
          <p:cNvSpPr txBox="1">
            <a:spLocks/>
          </p:cNvSpPr>
          <p:nvPr/>
        </p:nvSpPr>
        <p:spPr>
          <a:xfrm>
            <a:off x="6339165" y="6457617"/>
            <a:ext cx="4599775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Landing zone analysis by subregion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Maxhamish</a:t>
            </a:r>
            <a:r>
              <a:rPr lang="en-US" dirty="0">
                <a:latin typeface="Arial"/>
                <a:cs typeface="Arial"/>
              </a:rPr>
              <a:t>/Tattoo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12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E85F1-83C7-97F9-E102-A4765FB1766C}"/>
              </a:ext>
            </a:extLst>
          </p:cNvPr>
          <p:cNvSpPr txBox="1"/>
          <p:nvPr/>
        </p:nvSpPr>
        <p:spPr>
          <a:xfrm rot="17791299">
            <a:off x="5989794" y="2912041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Bovie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Fault System 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985CE-B715-3493-B95A-A068128CE908}"/>
              </a:ext>
            </a:extLst>
          </p:cNvPr>
          <p:cNvSpPr txBox="1"/>
          <p:nvPr/>
        </p:nvSpPr>
        <p:spPr>
          <a:xfrm rot="2561809">
            <a:off x="9023159" y="377367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BDDD4-B959-6D9F-B366-E5E3C5B7CA84}"/>
              </a:ext>
            </a:extLst>
          </p:cNvPr>
          <p:cNvSpPr txBox="1"/>
          <p:nvPr/>
        </p:nvSpPr>
        <p:spPr>
          <a:xfrm>
            <a:off x="8995019" y="6062559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200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200" b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2DCAD-CE80-7AF9-18F4-0D2BA81C6351}"/>
              </a:ext>
            </a:extLst>
          </p:cNvPr>
          <p:cNvSpPr txBox="1"/>
          <p:nvPr/>
        </p:nvSpPr>
        <p:spPr>
          <a:xfrm>
            <a:off x="7715483" y="1250458"/>
            <a:ext cx="9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NWT</a:t>
            </a:r>
            <a:endParaRPr lang="en-CA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74566-8701-6696-D233-E42DC26B4318}"/>
              </a:ext>
            </a:extLst>
          </p:cNvPr>
          <p:cNvSpPr txBox="1"/>
          <p:nvPr/>
        </p:nvSpPr>
        <p:spPr>
          <a:xfrm>
            <a:off x="5830553" y="2364454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Liard Basin</a:t>
            </a:r>
            <a:endParaRPr lang="en-CA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0D39B-EBD6-80DE-F812-5B0319B56454}"/>
              </a:ext>
            </a:extLst>
          </p:cNvPr>
          <p:cNvSpPr txBox="1"/>
          <p:nvPr/>
        </p:nvSpPr>
        <p:spPr>
          <a:xfrm>
            <a:off x="7743175" y="311280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55105-69DB-3C05-8F06-02F2FA247167}"/>
              </a:ext>
            </a:extLst>
          </p:cNvPr>
          <p:cNvSpPr txBox="1"/>
          <p:nvPr/>
        </p:nvSpPr>
        <p:spPr>
          <a:xfrm>
            <a:off x="8715870" y="241971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Ootla</a:t>
            </a:r>
            <a:endParaRPr lang="en-CA" sz="10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AF516-9CBE-A52A-C7CE-F80BB00F0C2D}"/>
              </a:ext>
            </a:extLst>
          </p:cNvPr>
          <p:cNvSpPr txBox="1"/>
          <p:nvPr/>
        </p:nvSpPr>
        <p:spPr>
          <a:xfrm>
            <a:off x="7674680" y="223497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39431-4597-0279-2BEB-AF32331EACDE}"/>
              </a:ext>
            </a:extLst>
          </p:cNvPr>
          <p:cNvSpPr txBox="1"/>
          <p:nvPr/>
        </p:nvSpPr>
        <p:spPr>
          <a:xfrm>
            <a:off x="7006861" y="388376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Kiwigana</a:t>
            </a:r>
            <a:endParaRPr lang="en-CA" sz="10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790F3-B5C0-A990-E68F-C2DD825E60DE}"/>
              </a:ext>
            </a:extLst>
          </p:cNvPr>
          <p:cNvSpPr txBox="1"/>
          <p:nvPr/>
        </p:nvSpPr>
        <p:spPr>
          <a:xfrm>
            <a:off x="8465580" y="366519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361615-E88C-0011-88DA-3340D1F9D6FD}"/>
              </a:ext>
            </a:extLst>
          </p:cNvPr>
          <p:cNvSpPr/>
          <p:nvPr/>
        </p:nvSpPr>
        <p:spPr>
          <a:xfrm rot="20039269">
            <a:off x="7398369" y="1398114"/>
            <a:ext cx="837418" cy="1275023"/>
          </a:xfrm>
          <a:prstGeom prst="ellipse">
            <a:avLst/>
          </a:prstGeom>
          <a:solidFill>
            <a:srgbClr val="FF0000">
              <a:alpha val="1490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70272-18C8-4C60-E0D2-6EF0BF72FEF2}"/>
              </a:ext>
            </a:extLst>
          </p:cNvPr>
          <p:cNvSpPr txBox="1"/>
          <p:nvPr/>
        </p:nvSpPr>
        <p:spPr>
          <a:xfrm>
            <a:off x="7447758" y="158357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3A0DE30-DBCB-31E4-02F2-DBED4EBAB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175863" cy="52053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 err="1"/>
              <a:t>Maxhamish</a:t>
            </a:r>
            <a:r>
              <a:rPr lang="en-US" dirty="0"/>
              <a:t> land rights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50% POU, </a:t>
            </a:r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50% CNRL</a:t>
            </a: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S</a:t>
            </a:r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urface to base Evie</a:t>
            </a:r>
          </a:p>
          <a:p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0402FD-2BBF-ECD3-1D2E-904C57B534B7}"/>
              </a:ext>
            </a:extLst>
          </p:cNvPr>
          <p:cNvSpPr txBox="1"/>
          <p:nvPr/>
        </p:nvSpPr>
        <p:spPr>
          <a:xfrm>
            <a:off x="10706933" y="1685361"/>
            <a:ext cx="1134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Cordova Embayment</a:t>
            </a:r>
            <a:endParaRPr lang="en-CA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96A745-A77C-7408-7278-222964266345}"/>
              </a:ext>
            </a:extLst>
          </p:cNvPr>
          <p:cNvSpPr txBox="1"/>
          <p:nvPr/>
        </p:nvSpPr>
        <p:spPr>
          <a:xfrm>
            <a:off x="8646025" y="294658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Gote</a:t>
            </a:r>
            <a:endParaRPr lang="en-CA" sz="1000" b="1" i="1" dirty="0"/>
          </a:p>
        </p:txBody>
      </p:sp>
    </p:spTree>
    <p:extLst>
      <p:ext uri="{BB962C8B-B14F-4D97-AF65-F5344CB8AC3E}">
        <p14:creationId xmlns:p14="http://schemas.microsoft.com/office/powerpoint/2010/main" val="2490323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BA86C0-1CF1-6733-5BAA-593F4552B7A7}"/>
              </a:ext>
            </a:extLst>
          </p:cNvPr>
          <p:cNvSpPr/>
          <p:nvPr/>
        </p:nvSpPr>
        <p:spPr>
          <a:xfrm>
            <a:off x="495814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1528C4-4751-E5DB-9DC1-945F97B96D27}"/>
              </a:ext>
            </a:extLst>
          </p:cNvPr>
          <p:cNvSpPr txBox="1">
            <a:spLocks/>
          </p:cNvSpPr>
          <p:nvPr/>
        </p:nvSpPr>
        <p:spPr>
          <a:xfrm>
            <a:off x="6113385" y="6454117"/>
            <a:ext cx="3015574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This well geometry is rare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A776873F-9936-F52C-FB5A-2D7D16AA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137" y="3914310"/>
            <a:ext cx="7861291" cy="239722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1FDF13B-1968-9A53-E010-B047FCF84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900" y="1501831"/>
            <a:ext cx="7873528" cy="239722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EF4D9DA-11A1-A345-1EB9-256BBADEE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7" y="3843617"/>
            <a:ext cx="3333171" cy="2649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3A0DE30-DBCB-31E4-02F2-DBED4EBAB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671632" cy="52053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Tattoo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Horizontals target Evie, Muskwa</a:t>
            </a:r>
          </a:p>
          <a:p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A few wells move from Muskwa to </a:t>
            </a:r>
            <a:r>
              <a:rPr lang="en-US" b="0" i="0" dirty="0" err="1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EZone</a:t>
            </a:r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, MOP</a:t>
            </a:r>
          </a:p>
          <a:p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2DFEF582-6AC3-D077-366D-5CE5C2B3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153" y="3847630"/>
            <a:ext cx="1301952" cy="1206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Maxhamish</a:t>
            </a:r>
            <a:r>
              <a:rPr lang="en-US" dirty="0">
                <a:latin typeface="Arial"/>
                <a:cs typeface="Arial"/>
              </a:rPr>
              <a:t>/Tattoo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13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361615-E88C-0011-88DA-3340D1F9D6FD}"/>
              </a:ext>
            </a:extLst>
          </p:cNvPr>
          <p:cNvSpPr/>
          <p:nvPr/>
        </p:nvSpPr>
        <p:spPr>
          <a:xfrm rot="20039269">
            <a:off x="2568370" y="3845700"/>
            <a:ext cx="177399" cy="251739"/>
          </a:xfrm>
          <a:prstGeom prst="ellipse">
            <a:avLst/>
          </a:prstGeom>
          <a:solidFill>
            <a:srgbClr val="FF0000">
              <a:alpha val="1490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ADA008-F26A-8DCF-B7CF-FEAB359FE83D}"/>
              </a:ext>
            </a:extLst>
          </p:cNvPr>
          <p:cNvSpPr txBox="1"/>
          <p:nvPr/>
        </p:nvSpPr>
        <p:spPr>
          <a:xfrm>
            <a:off x="1171157" y="412358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5AB439-D033-233C-1816-5255300E3AF2}"/>
              </a:ext>
            </a:extLst>
          </p:cNvPr>
          <p:cNvSpPr txBox="1"/>
          <p:nvPr/>
        </p:nvSpPr>
        <p:spPr>
          <a:xfrm>
            <a:off x="2460312" y="556112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4838F3D-2FE6-587F-E7E1-CC0DE8BF39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62" t="1886" r="2418" b="3756"/>
          <a:stretch/>
        </p:blipFill>
        <p:spPr>
          <a:xfrm>
            <a:off x="3589996" y="4053794"/>
            <a:ext cx="609709" cy="1286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F291E7A-1F61-3E78-147A-08B32956F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178" y="1628318"/>
            <a:ext cx="548983" cy="12990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0DEA746-9F84-09EA-784F-C803D6BD46AB}"/>
              </a:ext>
            </a:extLst>
          </p:cNvPr>
          <p:cNvSpPr txBox="1"/>
          <p:nvPr/>
        </p:nvSpPr>
        <p:spPr>
          <a:xfrm>
            <a:off x="9049856" y="3189362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45AB39-0795-9110-AC78-CFF500799625}"/>
              </a:ext>
            </a:extLst>
          </p:cNvPr>
          <p:cNvSpPr txBox="1"/>
          <p:nvPr/>
        </p:nvSpPr>
        <p:spPr>
          <a:xfrm>
            <a:off x="9049856" y="5649534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8D08277-D515-DCB0-1745-0FE44175D3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06" t="4324" r="9044" b="7505"/>
          <a:stretch/>
        </p:blipFill>
        <p:spPr>
          <a:xfrm>
            <a:off x="62708" y="3843617"/>
            <a:ext cx="757487" cy="1122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1E4027EE-0EBB-ABFD-6F13-15E4DFB40EF6}"/>
              </a:ext>
            </a:extLst>
          </p:cNvPr>
          <p:cNvSpPr txBox="1">
            <a:spLocks/>
          </p:cNvSpPr>
          <p:nvPr/>
        </p:nvSpPr>
        <p:spPr>
          <a:xfrm>
            <a:off x="5647785" y="1663761"/>
            <a:ext cx="1534099" cy="4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Porosity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72B11-6C85-6D09-55D0-3EB100C019AB}"/>
              </a:ext>
            </a:extLst>
          </p:cNvPr>
          <p:cNvSpPr txBox="1">
            <a:spLocks/>
          </p:cNvSpPr>
          <p:nvPr/>
        </p:nvSpPr>
        <p:spPr>
          <a:xfrm>
            <a:off x="5647784" y="4068338"/>
            <a:ext cx="1534099" cy="4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Clay Volume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367B0-B61B-B6B1-5AE2-645390F69FFF}"/>
              </a:ext>
            </a:extLst>
          </p:cNvPr>
          <p:cNvSpPr txBox="1"/>
          <p:nvPr/>
        </p:nvSpPr>
        <p:spPr>
          <a:xfrm>
            <a:off x="3416072" y="6450693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NW</a:t>
            </a:r>
            <a:endParaRPr lang="en-CA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D8ACE-DC59-9636-8EB7-E8B953E98E6B}"/>
              </a:ext>
            </a:extLst>
          </p:cNvPr>
          <p:cNvSpPr txBox="1"/>
          <p:nvPr/>
        </p:nvSpPr>
        <p:spPr>
          <a:xfrm>
            <a:off x="10970115" y="6446574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SE</a:t>
            </a:r>
            <a:endParaRPr lang="en-CA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95393-BDEA-9D68-1DD5-33D489D1BD4B}"/>
              </a:ext>
            </a:extLst>
          </p:cNvPr>
          <p:cNvSpPr txBox="1"/>
          <p:nvPr/>
        </p:nvSpPr>
        <p:spPr>
          <a:xfrm>
            <a:off x="11093866" y="2516731"/>
            <a:ext cx="6833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F00FF"/>
                </a:highlight>
                <a:latin typeface="Segoe UI" panose="020B0502040204020203" pitchFamily="34" charset="0"/>
              </a:rPr>
              <a:t>MUSKWA</a:t>
            </a:r>
            <a:endParaRPr lang="en-CA" sz="600" b="1" dirty="0">
              <a:highlight>
                <a:srgbClr val="FF00FF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15F066-D608-98A6-08D9-03E405D61A79}"/>
              </a:ext>
            </a:extLst>
          </p:cNvPr>
          <p:cNvSpPr txBox="1"/>
          <p:nvPr/>
        </p:nvSpPr>
        <p:spPr>
          <a:xfrm>
            <a:off x="11093866" y="2688527"/>
            <a:ext cx="9301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854CD"/>
                </a:highlight>
                <a:latin typeface="Segoe UI" panose="020B0502040204020203" pitchFamily="34" charset="0"/>
              </a:rPr>
              <a:t>MOP</a:t>
            </a:r>
            <a:endParaRPr lang="en-CA" sz="600" b="1" dirty="0">
              <a:highlight>
                <a:srgbClr val="F854CD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A3B16-EFA5-F64C-5B8A-1DF8B2AF6D5D}"/>
              </a:ext>
            </a:extLst>
          </p:cNvPr>
          <p:cNvSpPr txBox="1"/>
          <p:nvPr/>
        </p:nvSpPr>
        <p:spPr>
          <a:xfrm>
            <a:off x="11093866" y="2821859"/>
            <a:ext cx="4647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EVIE</a:t>
            </a:r>
            <a:endParaRPr lang="en-CA" sz="600" b="1" dirty="0">
              <a:highlight>
                <a:srgbClr val="00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D9F24-CCBA-845E-173D-7E25836F518E}"/>
              </a:ext>
            </a:extLst>
          </p:cNvPr>
          <p:cNvSpPr txBox="1"/>
          <p:nvPr/>
        </p:nvSpPr>
        <p:spPr>
          <a:xfrm>
            <a:off x="11093866" y="4922356"/>
            <a:ext cx="6833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F00FF"/>
                </a:highlight>
                <a:latin typeface="Segoe UI" panose="020B0502040204020203" pitchFamily="34" charset="0"/>
              </a:rPr>
              <a:t>MUSKWA</a:t>
            </a:r>
            <a:endParaRPr lang="en-CA" sz="600" b="1" dirty="0">
              <a:highlight>
                <a:srgbClr val="FF00FF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15C2EB-B52E-540A-691D-F77DB20CECD1}"/>
              </a:ext>
            </a:extLst>
          </p:cNvPr>
          <p:cNvSpPr txBox="1"/>
          <p:nvPr/>
        </p:nvSpPr>
        <p:spPr>
          <a:xfrm>
            <a:off x="11093866" y="5094152"/>
            <a:ext cx="9301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854CD"/>
                </a:highlight>
                <a:latin typeface="Segoe UI" panose="020B0502040204020203" pitchFamily="34" charset="0"/>
              </a:rPr>
              <a:t>MOP</a:t>
            </a:r>
            <a:endParaRPr lang="en-CA" sz="600" b="1" dirty="0">
              <a:highlight>
                <a:srgbClr val="F854CD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49167F-38C4-63E6-8035-8AD6D7F21307}"/>
              </a:ext>
            </a:extLst>
          </p:cNvPr>
          <p:cNvSpPr txBox="1"/>
          <p:nvPr/>
        </p:nvSpPr>
        <p:spPr>
          <a:xfrm>
            <a:off x="11093866" y="5227484"/>
            <a:ext cx="4647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EVIE</a:t>
            </a:r>
            <a:endParaRPr lang="en-CA" sz="600" b="1" dirty="0">
              <a:highlight>
                <a:srgbClr val="00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8F02A3-7587-4E47-1343-E34670CF4597}"/>
              </a:ext>
            </a:extLst>
          </p:cNvPr>
          <p:cNvSpPr txBox="1"/>
          <p:nvPr/>
        </p:nvSpPr>
        <p:spPr>
          <a:xfrm>
            <a:off x="9568446" y="1610731"/>
            <a:ext cx="213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11x vertical exaggeration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6F46E7-A8F2-E89C-15D4-4150F9ACFF94}"/>
              </a:ext>
            </a:extLst>
          </p:cNvPr>
          <p:cNvSpPr txBox="1"/>
          <p:nvPr/>
        </p:nvSpPr>
        <p:spPr>
          <a:xfrm>
            <a:off x="9572256" y="4017295"/>
            <a:ext cx="213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11x vertical exaggeration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9A465B-0DE9-F870-2A56-4961684E2C43}"/>
              </a:ext>
            </a:extLst>
          </p:cNvPr>
          <p:cNvSpPr txBox="1"/>
          <p:nvPr/>
        </p:nvSpPr>
        <p:spPr>
          <a:xfrm>
            <a:off x="8059620" y="5438012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2008/2009</a:t>
            </a:r>
            <a:endParaRPr lang="en-CA" sz="1000" b="1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6FC1CC-4504-4F2F-789C-0CE610E4CC87}"/>
              </a:ext>
            </a:extLst>
          </p:cNvPr>
          <p:cNvSpPr txBox="1"/>
          <p:nvPr/>
        </p:nvSpPr>
        <p:spPr>
          <a:xfrm>
            <a:off x="8059620" y="3014852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2008/2009</a:t>
            </a:r>
            <a:endParaRPr lang="en-CA" sz="1000" b="1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50543D-19C4-0C1E-EF99-051D662FE461}"/>
              </a:ext>
            </a:extLst>
          </p:cNvPr>
          <p:cNvSpPr txBox="1"/>
          <p:nvPr/>
        </p:nvSpPr>
        <p:spPr>
          <a:xfrm>
            <a:off x="8978910" y="5085551"/>
            <a:ext cx="1236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2008/2009/2011</a:t>
            </a:r>
            <a:endParaRPr lang="en-CA" sz="1000" b="1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87E4AD-8BBC-A7B6-30A2-B0B01543851F}"/>
              </a:ext>
            </a:extLst>
          </p:cNvPr>
          <p:cNvSpPr txBox="1"/>
          <p:nvPr/>
        </p:nvSpPr>
        <p:spPr>
          <a:xfrm>
            <a:off x="8978910" y="2662391"/>
            <a:ext cx="11996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2008/2009/2011</a:t>
            </a:r>
            <a:endParaRPr lang="en-CA" sz="1000" b="1" i="1" dirty="0"/>
          </a:p>
        </p:txBody>
      </p:sp>
    </p:spTree>
    <p:extLst>
      <p:ext uri="{BB962C8B-B14F-4D97-AF65-F5344CB8AC3E}">
        <p14:creationId xmlns:p14="http://schemas.microsoft.com/office/powerpoint/2010/main" val="2520125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A2AECF-1FC9-0C4B-8039-E0AB101EE2ED}"/>
              </a:ext>
            </a:extLst>
          </p:cNvPr>
          <p:cNvSpPr/>
          <p:nvPr/>
        </p:nvSpPr>
        <p:spPr>
          <a:xfrm>
            <a:off x="495814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116A710-E09D-961E-A293-DD4EF87D1968}"/>
              </a:ext>
            </a:extLst>
          </p:cNvPr>
          <p:cNvSpPr txBox="1">
            <a:spLocks/>
          </p:cNvSpPr>
          <p:nvPr/>
        </p:nvSpPr>
        <p:spPr>
          <a:xfrm>
            <a:off x="5123715" y="6454117"/>
            <a:ext cx="5190567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Parallel Evie and Muskwa horizontals dominate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9927EC-3543-435F-B5AA-9E13FD89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82" y="3917793"/>
            <a:ext cx="7837794" cy="2386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18614A-DB5F-EB74-063B-4FA586DA7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756" y="1510611"/>
            <a:ext cx="7848109" cy="2386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BE522A-B4B1-EF61-631D-F648CED6FC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3"/>
          <a:stretch/>
        </p:blipFill>
        <p:spPr>
          <a:xfrm>
            <a:off x="66818" y="3842084"/>
            <a:ext cx="3366268" cy="26507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3A0DE30-DBCB-31E4-02F2-DBED4EBAB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671632" cy="52053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Tattoo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Horizontals target Evie, Muskwa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US" dirty="0" err="1"/>
              <a:t>Maxhamish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Horizontals target Evie, Muskwa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2DFEF582-6AC3-D077-366D-5CE5C2B3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219" y="3847630"/>
            <a:ext cx="1301952" cy="1206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Maxhamish</a:t>
            </a:r>
            <a:r>
              <a:rPr lang="en-US" dirty="0">
                <a:latin typeface="Arial"/>
                <a:cs typeface="Arial"/>
              </a:rPr>
              <a:t>/Tattoo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14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361615-E88C-0011-88DA-3340D1F9D6FD}"/>
              </a:ext>
            </a:extLst>
          </p:cNvPr>
          <p:cNvSpPr/>
          <p:nvPr/>
        </p:nvSpPr>
        <p:spPr>
          <a:xfrm rot="20039269">
            <a:off x="2584414" y="3845700"/>
            <a:ext cx="177399" cy="251739"/>
          </a:xfrm>
          <a:prstGeom prst="ellipse">
            <a:avLst/>
          </a:prstGeom>
          <a:solidFill>
            <a:srgbClr val="FF0000">
              <a:alpha val="1490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ADA008-F26A-8DCF-B7CF-FEAB359FE83D}"/>
              </a:ext>
            </a:extLst>
          </p:cNvPr>
          <p:cNvSpPr txBox="1"/>
          <p:nvPr/>
        </p:nvSpPr>
        <p:spPr>
          <a:xfrm>
            <a:off x="1171157" y="412358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5AB439-D033-233C-1816-5255300E3AF2}"/>
              </a:ext>
            </a:extLst>
          </p:cNvPr>
          <p:cNvSpPr txBox="1"/>
          <p:nvPr/>
        </p:nvSpPr>
        <p:spPr>
          <a:xfrm>
            <a:off x="2460312" y="556112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4838F3D-2FE6-587F-E7E1-CC0DE8BF39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62" t="1886" r="2418" b="3756"/>
          <a:stretch/>
        </p:blipFill>
        <p:spPr>
          <a:xfrm>
            <a:off x="3639411" y="4058301"/>
            <a:ext cx="609709" cy="1286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F291E7A-1F61-3E78-147A-08B32956F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5593" y="1640103"/>
            <a:ext cx="548983" cy="1299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A170C6-D205-DD17-AA71-053702411F57}"/>
              </a:ext>
            </a:extLst>
          </p:cNvPr>
          <p:cNvSpPr txBox="1"/>
          <p:nvPr/>
        </p:nvSpPr>
        <p:spPr>
          <a:xfrm>
            <a:off x="4584054" y="3566388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8034C9-1AF3-7741-707A-51F189786E0D}"/>
              </a:ext>
            </a:extLst>
          </p:cNvPr>
          <p:cNvSpPr txBox="1"/>
          <p:nvPr/>
        </p:nvSpPr>
        <p:spPr>
          <a:xfrm>
            <a:off x="4584054" y="5966288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850640-EDA9-90FF-1F36-3AF02CE520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06" t="4324" r="9044" b="7505"/>
          <a:stretch/>
        </p:blipFill>
        <p:spPr>
          <a:xfrm>
            <a:off x="62708" y="3843617"/>
            <a:ext cx="757487" cy="1122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F08D901-B7F8-0E66-1DA5-A51F15E45293}"/>
              </a:ext>
            </a:extLst>
          </p:cNvPr>
          <p:cNvSpPr txBox="1">
            <a:spLocks/>
          </p:cNvSpPr>
          <p:nvPr/>
        </p:nvSpPr>
        <p:spPr>
          <a:xfrm>
            <a:off x="5647785" y="1663761"/>
            <a:ext cx="1534099" cy="4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Porosity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A528EE3B-ECED-6103-6F1C-6254CD7F58C4}"/>
              </a:ext>
            </a:extLst>
          </p:cNvPr>
          <p:cNvSpPr txBox="1">
            <a:spLocks/>
          </p:cNvSpPr>
          <p:nvPr/>
        </p:nvSpPr>
        <p:spPr>
          <a:xfrm>
            <a:off x="5647784" y="4245199"/>
            <a:ext cx="1534099" cy="4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Clay Volume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02FD4E-B207-3757-1AA9-711FCDA12495}"/>
              </a:ext>
            </a:extLst>
          </p:cNvPr>
          <p:cNvSpPr txBox="1"/>
          <p:nvPr/>
        </p:nvSpPr>
        <p:spPr>
          <a:xfrm>
            <a:off x="3416072" y="6450693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NW</a:t>
            </a:r>
            <a:endParaRPr lang="en-CA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27B946-E43E-96E2-4393-E9871AAE086B}"/>
              </a:ext>
            </a:extLst>
          </p:cNvPr>
          <p:cNvSpPr txBox="1"/>
          <p:nvPr/>
        </p:nvSpPr>
        <p:spPr>
          <a:xfrm>
            <a:off x="10970115" y="6446574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SE</a:t>
            </a:r>
            <a:endParaRPr lang="en-CA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BDDC38-1D49-A98E-36C4-5AFED60A7E0F}"/>
              </a:ext>
            </a:extLst>
          </p:cNvPr>
          <p:cNvSpPr txBox="1"/>
          <p:nvPr/>
        </p:nvSpPr>
        <p:spPr>
          <a:xfrm>
            <a:off x="11093866" y="2437708"/>
            <a:ext cx="6833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F00FF"/>
                </a:highlight>
                <a:latin typeface="Segoe UI" panose="020B0502040204020203" pitchFamily="34" charset="0"/>
              </a:rPr>
              <a:t>MUSKWA</a:t>
            </a:r>
            <a:endParaRPr lang="en-CA" sz="600" b="1" dirty="0">
              <a:highlight>
                <a:srgbClr val="FF00FF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6F020F-5D57-6471-9DEE-DE25EF0DB09C}"/>
              </a:ext>
            </a:extLst>
          </p:cNvPr>
          <p:cNvSpPr txBox="1"/>
          <p:nvPr/>
        </p:nvSpPr>
        <p:spPr>
          <a:xfrm>
            <a:off x="11093866" y="2609504"/>
            <a:ext cx="9301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854CD"/>
                </a:highlight>
                <a:latin typeface="Segoe UI" panose="020B0502040204020203" pitchFamily="34" charset="0"/>
              </a:rPr>
              <a:t>MOP</a:t>
            </a:r>
            <a:endParaRPr lang="en-CA" sz="600" b="1" dirty="0">
              <a:highlight>
                <a:srgbClr val="F854CD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7820FC-BDCD-ACD2-212D-0563B9B816BE}"/>
              </a:ext>
            </a:extLst>
          </p:cNvPr>
          <p:cNvSpPr txBox="1"/>
          <p:nvPr/>
        </p:nvSpPr>
        <p:spPr>
          <a:xfrm>
            <a:off x="11093866" y="2742836"/>
            <a:ext cx="4647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EVIE</a:t>
            </a:r>
            <a:endParaRPr lang="en-CA" sz="600" b="1" dirty="0">
              <a:highlight>
                <a:srgbClr val="00FF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E74F4E-9890-5040-5D16-06EBCF4A2BA3}"/>
              </a:ext>
            </a:extLst>
          </p:cNvPr>
          <p:cNvSpPr txBox="1"/>
          <p:nvPr/>
        </p:nvSpPr>
        <p:spPr>
          <a:xfrm>
            <a:off x="11093866" y="4843333"/>
            <a:ext cx="6833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F00FF"/>
                </a:highlight>
                <a:latin typeface="Segoe UI" panose="020B0502040204020203" pitchFamily="34" charset="0"/>
              </a:rPr>
              <a:t>MUSKWA</a:t>
            </a:r>
            <a:endParaRPr lang="en-CA" sz="600" b="1" dirty="0">
              <a:highlight>
                <a:srgbClr val="FF00FF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2E15BE-C8D5-5BD1-95D2-F3B841F9C5F0}"/>
              </a:ext>
            </a:extLst>
          </p:cNvPr>
          <p:cNvSpPr txBox="1"/>
          <p:nvPr/>
        </p:nvSpPr>
        <p:spPr>
          <a:xfrm>
            <a:off x="11093866" y="5015129"/>
            <a:ext cx="9301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854CD"/>
                </a:highlight>
                <a:latin typeface="Segoe UI" panose="020B0502040204020203" pitchFamily="34" charset="0"/>
              </a:rPr>
              <a:t>MOP</a:t>
            </a:r>
            <a:endParaRPr lang="en-CA" sz="600" b="1" dirty="0">
              <a:highlight>
                <a:srgbClr val="F854CD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9352F4-7A14-CB3D-8A63-17DDED882066}"/>
              </a:ext>
            </a:extLst>
          </p:cNvPr>
          <p:cNvSpPr txBox="1"/>
          <p:nvPr/>
        </p:nvSpPr>
        <p:spPr>
          <a:xfrm>
            <a:off x="11093866" y="5148461"/>
            <a:ext cx="4647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EVIE</a:t>
            </a:r>
            <a:endParaRPr lang="en-CA" sz="600" b="1" dirty="0">
              <a:highlight>
                <a:srgbClr val="00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34FE41-BC41-BEFE-3DFC-6F05AAABAEFF}"/>
              </a:ext>
            </a:extLst>
          </p:cNvPr>
          <p:cNvSpPr txBox="1"/>
          <p:nvPr/>
        </p:nvSpPr>
        <p:spPr>
          <a:xfrm>
            <a:off x="9602736" y="1614541"/>
            <a:ext cx="213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11x vertical exaggeration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9B03BB-1AE1-0B40-0D54-468702ED179A}"/>
              </a:ext>
            </a:extLst>
          </p:cNvPr>
          <p:cNvSpPr txBox="1"/>
          <p:nvPr/>
        </p:nvSpPr>
        <p:spPr>
          <a:xfrm>
            <a:off x="9595116" y="4021105"/>
            <a:ext cx="213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11x vertical exaggeration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24C08A-3153-DDE7-2B4B-E8024A8435AE}"/>
              </a:ext>
            </a:extLst>
          </p:cNvPr>
          <p:cNvSpPr txBox="1"/>
          <p:nvPr/>
        </p:nvSpPr>
        <p:spPr>
          <a:xfrm>
            <a:off x="9049856" y="3189362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504EBE-52CE-249F-D5DD-190BABB845E3}"/>
              </a:ext>
            </a:extLst>
          </p:cNvPr>
          <p:cNvSpPr txBox="1"/>
          <p:nvPr/>
        </p:nvSpPr>
        <p:spPr>
          <a:xfrm>
            <a:off x="9049856" y="5649534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1FBB36-9848-2A1C-545B-08551A5F92CF}"/>
              </a:ext>
            </a:extLst>
          </p:cNvPr>
          <p:cNvSpPr txBox="1"/>
          <p:nvPr/>
        </p:nvSpPr>
        <p:spPr>
          <a:xfrm>
            <a:off x="8449809" y="503317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2011</a:t>
            </a:r>
            <a:endParaRPr lang="en-CA" sz="1000" b="1" i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90D4F5-5BAE-2FD6-F53E-A8655A602D86}"/>
              </a:ext>
            </a:extLst>
          </p:cNvPr>
          <p:cNvSpPr txBox="1"/>
          <p:nvPr/>
        </p:nvSpPr>
        <p:spPr>
          <a:xfrm>
            <a:off x="8449809" y="261001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2011</a:t>
            </a:r>
            <a:endParaRPr lang="en-CA" sz="1000" b="1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6005B1-931E-51A6-49E6-6D6918106F1D}"/>
              </a:ext>
            </a:extLst>
          </p:cNvPr>
          <p:cNvSpPr txBox="1"/>
          <p:nvPr/>
        </p:nvSpPr>
        <p:spPr>
          <a:xfrm>
            <a:off x="9400708" y="5394438"/>
            <a:ext cx="1537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2008/2010/2011</a:t>
            </a:r>
            <a:endParaRPr lang="en-CA" sz="1000" b="1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D9FED8-19FB-16B8-C97F-98A3154C42DD}"/>
              </a:ext>
            </a:extLst>
          </p:cNvPr>
          <p:cNvSpPr txBox="1"/>
          <p:nvPr/>
        </p:nvSpPr>
        <p:spPr>
          <a:xfrm>
            <a:off x="9400708" y="2971278"/>
            <a:ext cx="1328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2008/2010/2011</a:t>
            </a:r>
            <a:endParaRPr lang="en-CA" sz="1000" b="1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E9A8F5-0523-B2DB-723B-2E83AA464C77}"/>
              </a:ext>
            </a:extLst>
          </p:cNvPr>
          <p:cNvSpPr txBox="1"/>
          <p:nvPr/>
        </p:nvSpPr>
        <p:spPr>
          <a:xfrm>
            <a:off x="4033069" y="344327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2007</a:t>
            </a:r>
            <a:endParaRPr lang="en-CA" sz="1000" b="1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28FEC7-C705-8C8F-0BBD-0FA9808982EF}"/>
              </a:ext>
            </a:extLst>
          </p:cNvPr>
          <p:cNvSpPr txBox="1"/>
          <p:nvPr/>
        </p:nvSpPr>
        <p:spPr>
          <a:xfrm>
            <a:off x="4822280" y="3319482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2009</a:t>
            </a:r>
            <a:endParaRPr lang="en-CA" sz="1000" b="1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B90ADA-732E-DAE9-4EA5-DC48B76E610C}"/>
              </a:ext>
            </a:extLst>
          </p:cNvPr>
          <p:cNvSpPr txBox="1"/>
          <p:nvPr/>
        </p:nvSpPr>
        <p:spPr>
          <a:xfrm>
            <a:off x="4065405" y="5861788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2007</a:t>
            </a:r>
            <a:endParaRPr lang="en-CA" sz="1000" b="1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A66E83-D935-A58E-AA86-AC655172984B}"/>
              </a:ext>
            </a:extLst>
          </p:cNvPr>
          <p:cNvSpPr txBox="1"/>
          <p:nvPr/>
        </p:nvSpPr>
        <p:spPr>
          <a:xfrm>
            <a:off x="4854616" y="573799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2009</a:t>
            </a:r>
            <a:endParaRPr lang="en-CA" sz="1000" b="1" i="1" dirty="0"/>
          </a:p>
        </p:txBody>
      </p:sp>
    </p:spTree>
    <p:extLst>
      <p:ext uri="{BB962C8B-B14F-4D97-AF65-F5344CB8AC3E}">
        <p14:creationId xmlns:p14="http://schemas.microsoft.com/office/powerpoint/2010/main" val="1386079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40C87F-FDED-6DA7-5864-70B2EFCBCE07}"/>
              </a:ext>
            </a:extLst>
          </p:cNvPr>
          <p:cNvSpPr/>
          <p:nvPr/>
        </p:nvSpPr>
        <p:spPr>
          <a:xfrm>
            <a:off x="495814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A1C29-788F-5346-6DE8-AFB4C1CEAC07}"/>
              </a:ext>
            </a:extLst>
          </p:cNvPr>
          <p:cNvSpPr txBox="1">
            <a:spLocks/>
          </p:cNvSpPr>
          <p:nvPr/>
        </p:nvSpPr>
        <p:spPr>
          <a:xfrm>
            <a:off x="5926676" y="6454117"/>
            <a:ext cx="3194745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/>
              <a:t>EZone</a:t>
            </a:r>
            <a:r>
              <a:rPr lang="en-US" sz="1600" dirty="0"/>
              <a:t> cross-cutting is present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AF0709-C8D5-0FEA-6DD4-4875D9C3E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071" y="3921556"/>
            <a:ext cx="7837794" cy="2388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EB5E20-F65A-A79B-340C-C9852ECAE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071" y="1519099"/>
            <a:ext cx="7837793" cy="2378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D42F6-1CE3-2BC0-99EE-6E13143E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8"/>
          <a:stretch/>
        </p:blipFill>
        <p:spPr>
          <a:xfrm>
            <a:off x="66818" y="3835597"/>
            <a:ext cx="3380772" cy="2669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3A0DE30-DBCB-31E4-02F2-DBED4EBAB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671632" cy="52053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Tattoo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Horizontals target Evie, Muskwa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US" dirty="0" err="1"/>
              <a:t>Maxhamish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Can see one well cross-cutting </a:t>
            </a:r>
            <a:r>
              <a:rPr lang="en-US" b="0" dirty="0" err="1">
                <a:solidFill>
                  <a:srgbClr val="323130"/>
                </a:solidFill>
                <a:latin typeface="Segoe UI" panose="020B0502040204020203" pitchFamily="34" charset="0"/>
              </a:rPr>
              <a:t>EZone</a:t>
            </a:r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2DFEF582-6AC3-D077-366D-5CE5C2B3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638" y="3835597"/>
            <a:ext cx="1301952" cy="1206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Maxhamish</a:t>
            </a:r>
            <a:r>
              <a:rPr lang="en-US" dirty="0">
                <a:latin typeface="Arial"/>
                <a:cs typeface="Arial"/>
              </a:rPr>
              <a:t>/Tattoo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15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361615-E88C-0011-88DA-3340D1F9D6FD}"/>
              </a:ext>
            </a:extLst>
          </p:cNvPr>
          <p:cNvSpPr/>
          <p:nvPr/>
        </p:nvSpPr>
        <p:spPr>
          <a:xfrm rot="20039269">
            <a:off x="2592436" y="3841689"/>
            <a:ext cx="177399" cy="251739"/>
          </a:xfrm>
          <a:prstGeom prst="ellipse">
            <a:avLst/>
          </a:prstGeom>
          <a:solidFill>
            <a:srgbClr val="FF0000">
              <a:alpha val="1490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ADA008-F26A-8DCF-B7CF-FEAB359FE83D}"/>
              </a:ext>
            </a:extLst>
          </p:cNvPr>
          <p:cNvSpPr txBox="1"/>
          <p:nvPr/>
        </p:nvSpPr>
        <p:spPr>
          <a:xfrm>
            <a:off x="1171157" y="412358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5AB439-D033-233C-1816-5255300E3AF2}"/>
              </a:ext>
            </a:extLst>
          </p:cNvPr>
          <p:cNvSpPr txBox="1"/>
          <p:nvPr/>
        </p:nvSpPr>
        <p:spPr>
          <a:xfrm>
            <a:off x="2460312" y="556112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4838F3D-2FE6-587F-E7E1-CC0DE8BF39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62" t="1886" r="2418" b="3756"/>
          <a:stretch/>
        </p:blipFill>
        <p:spPr>
          <a:xfrm>
            <a:off x="3631389" y="4058053"/>
            <a:ext cx="609709" cy="1286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F291E7A-1F61-3E78-147A-08B32956F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1641" y="1646432"/>
            <a:ext cx="548983" cy="1299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0A29C1-DE85-B57A-DEF2-CABB55850C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06" t="4324" r="9044" b="7505"/>
          <a:stretch/>
        </p:blipFill>
        <p:spPr>
          <a:xfrm>
            <a:off x="62708" y="3843617"/>
            <a:ext cx="757487" cy="1122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FD14020-A79E-C336-DCC3-FC21D4158CB4}"/>
              </a:ext>
            </a:extLst>
          </p:cNvPr>
          <p:cNvSpPr txBox="1">
            <a:spLocks/>
          </p:cNvSpPr>
          <p:nvPr/>
        </p:nvSpPr>
        <p:spPr>
          <a:xfrm>
            <a:off x="5647785" y="1663761"/>
            <a:ext cx="1534099" cy="4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Porosity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7342BA-06D7-850A-D381-FC21C6EFA3FA}"/>
              </a:ext>
            </a:extLst>
          </p:cNvPr>
          <p:cNvSpPr txBox="1">
            <a:spLocks/>
          </p:cNvSpPr>
          <p:nvPr/>
        </p:nvSpPr>
        <p:spPr>
          <a:xfrm>
            <a:off x="5647784" y="4064575"/>
            <a:ext cx="1534099" cy="4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Clay Volume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250E9-3E33-B8C8-4895-87BC57C87D6F}"/>
              </a:ext>
            </a:extLst>
          </p:cNvPr>
          <p:cNvSpPr txBox="1"/>
          <p:nvPr/>
        </p:nvSpPr>
        <p:spPr>
          <a:xfrm>
            <a:off x="3416072" y="6450693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NW</a:t>
            </a:r>
            <a:endParaRPr lang="en-CA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8562CB-04A0-2ADC-8D8E-8D0E5F8E9E05}"/>
              </a:ext>
            </a:extLst>
          </p:cNvPr>
          <p:cNvSpPr txBox="1"/>
          <p:nvPr/>
        </p:nvSpPr>
        <p:spPr>
          <a:xfrm>
            <a:off x="10970115" y="6446574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SE</a:t>
            </a:r>
            <a:endParaRPr lang="en-CA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8B33D-AC77-D615-2607-CF48B73A87DE}"/>
              </a:ext>
            </a:extLst>
          </p:cNvPr>
          <p:cNvSpPr txBox="1"/>
          <p:nvPr/>
        </p:nvSpPr>
        <p:spPr>
          <a:xfrm>
            <a:off x="11093866" y="2362448"/>
            <a:ext cx="6833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F00FF"/>
                </a:highlight>
                <a:latin typeface="Segoe UI" panose="020B0502040204020203" pitchFamily="34" charset="0"/>
              </a:rPr>
              <a:t>MUSKWA</a:t>
            </a:r>
            <a:endParaRPr lang="en-CA" sz="600" b="1" dirty="0">
              <a:highlight>
                <a:srgbClr val="FF00FF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0AE67B-2AC7-9775-5FDC-6196B6B0A507}"/>
              </a:ext>
            </a:extLst>
          </p:cNvPr>
          <p:cNvSpPr txBox="1"/>
          <p:nvPr/>
        </p:nvSpPr>
        <p:spPr>
          <a:xfrm>
            <a:off x="11093866" y="2522955"/>
            <a:ext cx="9301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854CD"/>
                </a:highlight>
                <a:latin typeface="Segoe UI" panose="020B0502040204020203" pitchFamily="34" charset="0"/>
              </a:rPr>
              <a:t>MOP</a:t>
            </a:r>
            <a:endParaRPr lang="en-CA" sz="600" b="1" dirty="0">
              <a:highlight>
                <a:srgbClr val="F854CD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327978-0A94-80DD-0E62-01583EBD6376}"/>
              </a:ext>
            </a:extLst>
          </p:cNvPr>
          <p:cNvSpPr txBox="1"/>
          <p:nvPr/>
        </p:nvSpPr>
        <p:spPr>
          <a:xfrm>
            <a:off x="11093866" y="2656287"/>
            <a:ext cx="4647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EVIE</a:t>
            </a:r>
            <a:endParaRPr lang="en-CA" sz="600" b="1" dirty="0">
              <a:highlight>
                <a:srgbClr val="00FF00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E76FE0-2EAC-5B0B-1BA3-D164F4E4C096}"/>
              </a:ext>
            </a:extLst>
          </p:cNvPr>
          <p:cNvSpPr txBox="1"/>
          <p:nvPr/>
        </p:nvSpPr>
        <p:spPr>
          <a:xfrm>
            <a:off x="11093866" y="4756784"/>
            <a:ext cx="6833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F00FF"/>
                </a:highlight>
                <a:latin typeface="Segoe UI" panose="020B0502040204020203" pitchFamily="34" charset="0"/>
              </a:rPr>
              <a:t>MUSKWA</a:t>
            </a:r>
            <a:endParaRPr lang="en-CA" sz="600" b="1" dirty="0">
              <a:highlight>
                <a:srgbClr val="FF00FF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AC734C-284E-92AF-E904-CFE293F6F8BC}"/>
              </a:ext>
            </a:extLst>
          </p:cNvPr>
          <p:cNvSpPr txBox="1"/>
          <p:nvPr/>
        </p:nvSpPr>
        <p:spPr>
          <a:xfrm>
            <a:off x="11093866" y="4917291"/>
            <a:ext cx="9301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854CD"/>
                </a:highlight>
                <a:latin typeface="Segoe UI" panose="020B0502040204020203" pitchFamily="34" charset="0"/>
              </a:rPr>
              <a:t>MOP</a:t>
            </a:r>
            <a:endParaRPr lang="en-CA" sz="600" b="1" dirty="0">
              <a:highlight>
                <a:srgbClr val="F854CD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6CEFA8-87DA-4A7F-B80D-5183F2BE5BC2}"/>
              </a:ext>
            </a:extLst>
          </p:cNvPr>
          <p:cNvSpPr txBox="1"/>
          <p:nvPr/>
        </p:nvSpPr>
        <p:spPr>
          <a:xfrm>
            <a:off x="11093866" y="5050623"/>
            <a:ext cx="4647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EVIE</a:t>
            </a:r>
            <a:endParaRPr lang="en-CA" sz="600" b="1" dirty="0">
              <a:highlight>
                <a:srgbClr val="00FF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75E6A4-0AEF-6494-4321-F7271AEABFFF}"/>
              </a:ext>
            </a:extLst>
          </p:cNvPr>
          <p:cNvSpPr txBox="1"/>
          <p:nvPr/>
        </p:nvSpPr>
        <p:spPr>
          <a:xfrm>
            <a:off x="9595116" y="1622161"/>
            <a:ext cx="213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11x vertical exaggeration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BADCC9-540C-456B-0500-F06AF151D705}"/>
              </a:ext>
            </a:extLst>
          </p:cNvPr>
          <p:cNvSpPr txBox="1"/>
          <p:nvPr/>
        </p:nvSpPr>
        <p:spPr>
          <a:xfrm>
            <a:off x="9595116" y="4021105"/>
            <a:ext cx="213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11x vertical exaggeration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A781EE-5E58-96D5-BA03-18B6D23EBED5}"/>
              </a:ext>
            </a:extLst>
          </p:cNvPr>
          <p:cNvSpPr txBox="1"/>
          <p:nvPr/>
        </p:nvSpPr>
        <p:spPr>
          <a:xfrm>
            <a:off x="9049856" y="3189362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4ED9D0-D15A-C70A-AF34-39E84DC019D6}"/>
              </a:ext>
            </a:extLst>
          </p:cNvPr>
          <p:cNvSpPr txBox="1"/>
          <p:nvPr/>
        </p:nvSpPr>
        <p:spPr>
          <a:xfrm>
            <a:off x="9049856" y="5649534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D4A551-6AFD-2820-8119-0CB199FF4F4E}"/>
              </a:ext>
            </a:extLst>
          </p:cNvPr>
          <p:cNvSpPr txBox="1"/>
          <p:nvPr/>
        </p:nvSpPr>
        <p:spPr>
          <a:xfrm>
            <a:off x="4584054" y="3566388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C98EA3-6228-CF3E-607A-6C863366C3E7}"/>
              </a:ext>
            </a:extLst>
          </p:cNvPr>
          <p:cNvSpPr txBox="1"/>
          <p:nvPr/>
        </p:nvSpPr>
        <p:spPr>
          <a:xfrm>
            <a:off x="4584054" y="5966288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67E3C3-C30B-66C7-0FAB-53E91C3023BB}"/>
              </a:ext>
            </a:extLst>
          </p:cNvPr>
          <p:cNvSpPr txBox="1"/>
          <p:nvPr/>
        </p:nvSpPr>
        <p:spPr>
          <a:xfrm>
            <a:off x="4033069" y="344327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2008</a:t>
            </a:r>
            <a:endParaRPr lang="en-CA" sz="1000" b="1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09D272-66C5-1F29-F952-3A7E5B5394E3}"/>
              </a:ext>
            </a:extLst>
          </p:cNvPr>
          <p:cNvSpPr txBox="1"/>
          <p:nvPr/>
        </p:nvSpPr>
        <p:spPr>
          <a:xfrm>
            <a:off x="4822280" y="3319482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2009</a:t>
            </a:r>
            <a:endParaRPr lang="en-CA" sz="1000" b="1" i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24F75F-E7EF-C453-42BC-7D501689543C}"/>
              </a:ext>
            </a:extLst>
          </p:cNvPr>
          <p:cNvSpPr txBox="1"/>
          <p:nvPr/>
        </p:nvSpPr>
        <p:spPr>
          <a:xfrm>
            <a:off x="4065405" y="5861788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2008</a:t>
            </a:r>
            <a:endParaRPr lang="en-CA" sz="1000" b="1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A30A1A-50A5-7F23-32F6-E148F772D081}"/>
              </a:ext>
            </a:extLst>
          </p:cNvPr>
          <p:cNvSpPr txBox="1"/>
          <p:nvPr/>
        </p:nvSpPr>
        <p:spPr>
          <a:xfrm>
            <a:off x="4854616" y="573799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2009</a:t>
            </a:r>
            <a:endParaRPr lang="en-CA" sz="1000" b="1" i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5965FA-FCE8-1282-9FAD-A45DB38F922B}"/>
              </a:ext>
            </a:extLst>
          </p:cNvPr>
          <p:cNvSpPr txBox="1"/>
          <p:nvPr/>
        </p:nvSpPr>
        <p:spPr>
          <a:xfrm>
            <a:off x="9393670" y="5278541"/>
            <a:ext cx="1537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2010</a:t>
            </a:r>
            <a:endParaRPr lang="en-CA" sz="1000" b="1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5C3DA9-C52E-897F-FD7A-0D4173D13463}"/>
              </a:ext>
            </a:extLst>
          </p:cNvPr>
          <p:cNvSpPr txBox="1"/>
          <p:nvPr/>
        </p:nvSpPr>
        <p:spPr>
          <a:xfrm>
            <a:off x="9393670" y="2855381"/>
            <a:ext cx="1328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2010</a:t>
            </a:r>
            <a:endParaRPr lang="en-CA" sz="1000" b="1" i="1" dirty="0"/>
          </a:p>
        </p:txBody>
      </p:sp>
    </p:spTree>
    <p:extLst>
      <p:ext uri="{BB962C8B-B14F-4D97-AF65-F5344CB8AC3E}">
        <p14:creationId xmlns:p14="http://schemas.microsoft.com/office/powerpoint/2010/main" val="3581187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2AD2A5-DE13-5886-6B69-5151ABF84593}"/>
              </a:ext>
            </a:extLst>
          </p:cNvPr>
          <p:cNvSpPr/>
          <p:nvPr/>
        </p:nvSpPr>
        <p:spPr>
          <a:xfrm>
            <a:off x="567311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2CD9DF08-AC26-C5F8-1B5C-7EA0044EC853}"/>
              </a:ext>
            </a:extLst>
          </p:cNvPr>
          <p:cNvSpPr txBox="1">
            <a:spLocks/>
          </p:cNvSpPr>
          <p:nvPr/>
        </p:nvSpPr>
        <p:spPr>
          <a:xfrm>
            <a:off x="6120911" y="6457617"/>
            <a:ext cx="4599775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/>
              <a:t>Ootla</a:t>
            </a:r>
            <a:r>
              <a:rPr lang="en-US" sz="1600" dirty="0"/>
              <a:t> historically a lower priority region</a:t>
            </a:r>
            <a:endParaRPr lang="en-US" sz="14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2DFEF582-6AC3-D077-366D-5CE5C2B3B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377" y="1484791"/>
            <a:ext cx="5253496" cy="48678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Ootla</a:t>
            </a:r>
            <a:r>
              <a:rPr lang="en-US" dirty="0">
                <a:latin typeface="Arial"/>
                <a:cs typeface="Arial"/>
              </a:rPr>
              <a:t>/</a:t>
            </a:r>
            <a:r>
              <a:rPr lang="en-US" dirty="0" err="1">
                <a:latin typeface="Arial"/>
                <a:cs typeface="Arial"/>
              </a:rPr>
              <a:t>Gote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16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E85F1-83C7-97F9-E102-A4765FB1766C}"/>
              </a:ext>
            </a:extLst>
          </p:cNvPr>
          <p:cNvSpPr txBox="1"/>
          <p:nvPr/>
        </p:nvSpPr>
        <p:spPr>
          <a:xfrm rot="17791299">
            <a:off x="5989794" y="2912041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Bovie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Fault System 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985CE-B715-3493-B95A-A068128CE908}"/>
              </a:ext>
            </a:extLst>
          </p:cNvPr>
          <p:cNvSpPr txBox="1"/>
          <p:nvPr/>
        </p:nvSpPr>
        <p:spPr>
          <a:xfrm rot="2561809">
            <a:off x="9023159" y="377367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BDDD4-B959-6D9F-B366-E5E3C5B7CA84}"/>
              </a:ext>
            </a:extLst>
          </p:cNvPr>
          <p:cNvSpPr txBox="1"/>
          <p:nvPr/>
        </p:nvSpPr>
        <p:spPr>
          <a:xfrm>
            <a:off x="8995019" y="6062559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200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200" b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2DCAD-CE80-7AF9-18F4-0D2BA81C6351}"/>
              </a:ext>
            </a:extLst>
          </p:cNvPr>
          <p:cNvSpPr txBox="1"/>
          <p:nvPr/>
        </p:nvSpPr>
        <p:spPr>
          <a:xfrm>
            <a:off x="7715483" y="1269273"/>
            <a:ext cx="9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NWT</a:t>
            </a:r>
            <a:endParaRPr lang="en-CA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74566-8701-6696-D233-E42DC26B4318}"/>
              </a:ext>
            </a:extLst>
          </p:cNvPr>
          <p:cNvSpPr txBox="1"/>
          <p:nvPr/>
        </p:nvSpPr>
        <p:spPr>
          <a:xfrm>
            <a:off x="5830553" y="2364454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Liard Basin</a:t>
            </a:r>
            <a:endParaRPr lang="en-CA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0D39B-EBD6-80DE-F812-5B0319B56454}"/>
              </a:ext>
            </a:extLst>
          </p:cNvPr>
          <p:cNvSpPr txBox="1"/>
          <p:nvPr/>
        </p:nvSpPr>
        <p:spPr>
          <a:xfrm>
            <a:off x="7743175" y="311280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55105-69DB-3C05-8F06-02F2FA247167}"/>
              </a:ext>
            </a:extLst>
          </p:cNvPr>
          <p:cNvSpPr txBox="1"/>
          <p:nvPr/>
        </p:nvSpPr>
        <p:spPr>
          <a:xfrm>
            <a:off x="8715870" y="241971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Ootla</a:t>
            </a:r>
            <a:endParaRPr lang="en-CA" sz="10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AF516-9CBE-A52A-C7CE-F80BB00F0C2D}"/>
              </a:ext>
            </a:extLst>
          </p:cNvPr>
          <p:cNvSpPr txBox="1"/>
          <p:nvPr/>
        </p:nvSpPr>
        <p:spPr>
          <a:xfrm>
            <a:off x="7674680" y="223497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39431-4597-0279-2BEB-AF32331EACDE}"/>
              </a:ext>
            </a:extLst>
          </p:cNvPr>
          <p:cNvSpPr txBox="1"/>
          <p:nvPr/>
        </p:nvSpPr>
        <p:spPr>
          <a:xfrm>
            <a:off x="7006861" y="388376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Kiwigana</a:t>
            </a:r>
            <a:endParaRPr lang="en-CA" sz="10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790F3-B5C0-A990-E68F-C2DD825E60DE}"/>
              </a:ext>
            </a:extLst>
          </p:cNvPr>
          <p:cNvSpPr txBox="1"/>
          <p:nvPr/>
        </p:nvSpPr>
        <p:spPr>
          <a:xfrm>
            <a:off x="8465580" y="366519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361615-E88C-0011-88DA-3340D1F9D6FD}"/>
              </a:ext>
            </a:extLst>
          </p:cNvPr>
          <p:cNvSpPr/>
          <p:nvPr/>
        </p:nvSpPr>
        <p:spPr>
          <a:xfrm rot="20039269">
            <a:off x="8381496" y="2187020"/>
            <a:ext cx="868680" cy="962959"/>
          </a:xfrm>
          <a:prstGeom prst="ellipse">
            <a:avLst/>
          </a:prstGeom>
          <a:solidFill>
            <a:srgbClr val="FF0000">
              <a:alpha val="1490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70272-18C8-4C60-E0D2-6EF0BF72FEF2}"/>
              </a:ext>
            </a:extLst>
          </p:cNvPr>
          <p:cNvSpPr txBox="1"/>
          <p:nvPr/>
        </p:nvSpPr>
        <p:spPr>
          <a:xfrm>
            <a:off x="7447758" y="158357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A05A85-62BC-73D4-54FD-D9DBC06E8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6" t="4324" r="9044" b="7505"/>
          <a:stretch/>
        </p:blipFill>
        <p:spPr>
          <a:xfrm>
            <a:off x="5497515" y="4283738"/>
            <a:ext cx="1198981" cy="1776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3A0DE30-DBCB-31E4-02F2-DBED4EBAB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4588923" cy="52053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 err="1"/>
              <a:t>Ootla</a:t>
            </a:r>
            <a:r>
              <a:rPr lang="en-US" dirty="0"/>
              <a:t> land rights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Mixed</a:t>
            </a: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Approximately </a:t>
            </a:r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60% POU, 40% CVE</a:t>
            </a: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Majority </a:t>
            </a:r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surface to base Evie/Keg River</a:t>
            </a:r>
          </a:p>
          <a:p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Minority top surface to base Otter Park</a:t>
            </a: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Minority 100% POU</a:t>
            </a:r>
          </a:p>
          <a:p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No horizontals</a:t>
            </a: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 err="1"/>
              <a:t>Gote</a:t>
            </a:r>
            <a:r>
              <a:rPr lang="en-US" dirty="0"/>
              <a:t> land rights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60% POU, 40% CVE in East</a:t>
            </a: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50% POU, 50% CREW in West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2505D3-254C-5ED5-3AD0-9179DA998D40}"/>
              </a:ext>
            </a:extLst>
          </p:cNvPr>
          <p:cNvSpPr txBox="1"/>
          <p:nvPr/>
        </p:nvSpPr>
        <p:spPr>
          <a:xfrm>
            <a:off x="8715870" y="299441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Gote</a:t>
            </a:r>
            <a:endParaRPr lang="en-CA" sz="1000" b="1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E2D22F-6C4F-A729-1A11-6F1A88D5C615}"/>
              </a:ext>
            </a:extLst>
          </p:cNvPr>
          <p:cNvSpPr txBox="1"/>
          <p:nvPr/>
        </p:nvSpPr>
        <p:spPr>
          <a:xfrm>
            <a:off x="10706933" y="1685361"/>
            <a:ext cx="1134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Cordova Embayment</a:t>
            </a:r>
            <a:endParaRPr lang="en-CA" sz="1200" b="1" dirty="0"/>
          </a:p>
        </p:txBody>
      </p:sp>
    </p:spTree>
    <p:extLst>
      <p:ext uri="{BB962C8B-B14F-4D97-AF65-F5344CB8AC3E}">
        <p14:creationId xmlns:p14="http://schemas.microsoft.com/office/powerpoint/2010/main" val="168046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00B94A1-1F44-04B0-6268-32FCC193E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203" y="1510914"/>
            <a:ext cx="7866661" cy="2386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50F34F-EB8F-5BAB-4299-AF7EBB8E7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825" y="3928494"/>
            <a:ext cx="7829040" cy="23882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2EA82-927F-DD59-C872-32DF33D316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09"/>
          <a:stretch/>
        </p:blipFill>
        <p:spPr>
          <a:xfrm>
            <a:off x="60702" y="3835597"/>
            <a:ext cx="3380772" cy="26698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3A0DE30-DBCB-31E4-02F2-DBED4EBAB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671632" cy="52053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 err="1"/>
              <a:t>Gote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Majority target Evie and Muskwa directly</a:t>
            </a:r>
          </a:p>
          <a:p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One well cross-cuts </a:t>
            </a:r>
            <a:r>
              <a:rPr lang="en-US" b="0" i="0" dirty="0" err="1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EZone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2DFEF582-6AC3-D077-366D-5CE5C2B3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040" y="5296281"/>
            <a:ext cx="1301952" cy="1206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Ootla</a:t>
            </a:r>
            <a:r>
              <a:rPr lang="en-US" dirty="0">
                <a:latin typeface="Arial"/>
                <a:cs typeface="Arial"/>
              </a:rPr>
              <a:t>/</a:t>
            </a:r>
            <a:r>
              <a:rPr lang="en-US" dirty="0" err="1">
                <a:latin typeface="Arial"/>
                <a:cs typeface="Arial"/>
              </a:rPr>
              <a:t>Gote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17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361615-E88C-0011-88DA-3340D1F9D6FD}"/>
              </a:ext>
            </a:extLst>
          </p:cNvPr>
          <p:cNvSpPr/>
          <p:nvPr/>
        </p:nvSpPr>
        <p:spPr>
          <a:xfrm rot="20039269">
            <a:off x="2800018" y="5535026"/>
            <a:ext cx="243302" cy="251665"/>
          </a:xfrm>
          <a:prstGeom prst="ellipse">
            <a:avLst/>
          </a:prstGeom>
          <a:solidFill>
            <a:srgbClr val="FF0000">
              <a:alpha val="1490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ADA008-F26A-8DCF-B7CF-FEAB359FE83D}"/>
              </a:ext>
            </a:extLst>
          </p:cNvPr>
          <p:cNvSpPr txBox="1"/>
          <p:nvPr/>
        </p:nvSpPr>
        <p:spPr>
          <a:xfrm>
            <a:off x="838200" y="606409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5AB439-D033-233C-1816-5255300E3AF2}"/>
              </a:ext>
            </a:extLst>
          </p:cNvPr>
          <p:cNvSpPr txBox="1"/>
          <p:nvPr/>
        </p:nvSpPr>
        <p:spPr>
          <a:xfrm>
            <a:off x="1855110" y="478517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Gote</a:t>
            </a:r>
            <a:endParaRPr lang="en-CA" sz="1000" b="1" i="1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4838F3D-2FE6-587F-E7E1-CC0DE8BF39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62" t="1886" r="2418" b="3756"/>
          <a:stretch/>
        </p:blipFill>
        <p:spPr>
          <a:xfrm>
            <a:off x="3639659" y="4069342"/>
            <a:ext cx="609709" cy="1286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F291E7A-1F61-3E78-147A-08B32956F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5786" y="1640103"/>
            <a:ext cx="548983" cy="129900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A45AB39-0795-9110-AC78-CFF500799625}"/>
              </a:ext>
            </a:extLst>
          </p:cNvPr>
          <p:cNvSpPr txBox="1"/>
          <p:nvPr/>
        </p:nvSpPr>
        <p:spPr>
          <a:xfrm>
            <a:off x="6984285" y="577040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Gote</a:t>
            </a:r>
            <a:endParaRPr lang="en-CA" sz="1000" b="1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DF31E2-9346-CFD0-389E-BD05FAF041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06" t="4324" r="9044" b="7505"/>
          <a:stretch/>
        </p:blipFill>
        <p:spPr>
          <a:xfrm>
            <a:off x="62708" y="3838854"/>
            <a:ext cx="757487" cy="1122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10F58A2-0580-0B97-7FAE-B503DBFD3BC2}"/>
              </a:ext>
            </a:extLst>
          </p:cNvPr>
          <p:cNvSpPr txBox="1">
            <a:spLocks/>
          </p:cNvSpPr>
          <p:nvPr/>
        </p:nvSpPr>
        <p:spPr>
          <a:xfrm>
            <a:off x="4661879" y="1663761"/>
            <a:ext cx="1534099" cy="4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Porosity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E1D37CE-16E2-2EB5-A391-8AE2C8C9522A}"/>
              </a:ext>
            </a:extLst>
          </p:cNvPr>
          <p:cNvSpPr txBox="1">
            <a:spLocks/>
          </p:cNvSpPr>
          <p:nvPr/>
        </p:nvSpPr>
        <p:spPr>
          <a:xfrm>
            <a:off x="4661878" y="4079627"/>
            <a:ext cx="1534099" cy="4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Clay Volume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832874-4D5A-2523-3927-1C1B69F3A20B}"/>
              </a:ext>
            </a:extLst>
          </p:cNvPr>
          <p:cNvSpPr txBox="1"/>
          <p:nvPr/>
        </p:nvSpPr>
        <p:spPr>
          <a:xfrm>
            <a:off x="3416072" y="6450693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NW</a:t>
            </a:r>
            <a:endParaRPr lang="en-CA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065E06-FD2F-BCAB-C9BD-D864D584C698}"/>
              </a:ext>
            </a:extLst>
          </p:cNvPr>
          <p:cNvSpPr txBox="1"/>
          <p:nvPr/>
        </p:nvSpPr>
        <p:spPr>
          <a:xfrm>
            <a:off x="10970115" y="6446574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SE</a:t>
            </a:r>
            <a:endParaRPr lang="en-CA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151CEB-5843-7ACE-B43A-DB752670900C}"/>
              </a:ext>
            </a:extLst>
          </p:cNvPr>
          <p:cNvSpPr txBox="1"/>
          <p:nvPr/>
        </p:nvSpPr>
        <p:spPr>
          <a:xfrm>
            <a:off x="6984285" y="334141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Gote</a:t>
            </a:r>
            <a:endParaRPr lang="en-CA" sz="1000" b="1" i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396DD7-EB7D-3BAD-FA73-A875EA670E7F}"/>
              </a:ext>
            </a:extLst>
          </p:cNvPr>
          <p:cNvSpPr/>
          <p:nvPr/>
        </p:nvSpPr>
        <p:spPr>
          <a:xfrm>
            <a:off x="495814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3526378-0C06-A7E3-088A-C8C247C69B41}"/>
              </a:ext>
            </a:extLst>
          </p:cNvPr>
          <p:cNvSpPr txBox="1">
            <a:spLocks/>
          </p:cNvSpPr>
          <p:nvPr/>
        </p:nvSpPr>
        <p:spPr>
          <a:xfrm>
            <a:off x="5926676" y="6454117"/>
            <a:ext cx="3194745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Varying geometries in this area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EB31F-2462-6571-F18C-A72179AEEAC7}"/>
              </a:ext>
            </a:extLst>
          </p:cNvPr>
          <p:cNvSpPr txBox="1"/>
          <p:nvPr/>
        </p:nvSpPr>
        <p:spPr>
          <a:xfrm>
            <a:off x="11094509" y="4088626"/>
            <a:ext cx="6833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F00FF"/>
                </a:highlight>
                <a:latin typeface="Segoe UI" panose="020B0502040204020203" pitchFamily="34" charset="0"/>
              </a:rPr>
              <a:t>MUSKWA</a:t>
            </a:r>
            <a:endParaRPr lang="en-CA" sz="600" b="1" dirty="0">
              <a:highlight>
                <a:srgbClr val="FF00FF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FE7A0E-7820-A3D3-6C3A-1001A815B298}"/>
              </a:ext>
            </a:extLst>
          </p:cNvPr>
          <p:cNvSpPr txBox="1"/>
          <p:nvPr/>
        </p:nvSpPr>
        <p:spPr>
          <a:xfrm>
            <a:off x="11087384" y="4369435"/>
            <a:ext cx="4873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854CD"/>
                </a:highlight>
                <a:latin typeface="Segoe UI" panose="020B0502040204020203" pitchFamily="34" charset="0"/>
              </a:rPr>
              <a:t>MOP</a:t>
            </a:r>
            <a:endParaRPr lang="en-CA" sz="600" b="1" dirty="0">
              <a:highlight>
                <a:srgbClr val="F854CD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D71EEF-B847-786D-688C-4EB9BCE106BA}"/>
              </a:ext>
            </a:extLst>
          </p:cNvPr>
          <p:cNvSpPr txBox="1"/>
          <p:nvPr/>
        </p:nvSpPr>
        <p:spPr>
          <a:xfrm>
            <a:off x="11087383" y="4573151"/>
            <a:ext cx="4647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EVIE</a:t>
            </a:r>
            <a:endParaRPr lang="en-CA" sz="600" b="1" dirty="0">
              <a:highlight>
                <a:srgbClr val="00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E4B374-1F9B-ACE4-58D9-403B35D029D3}"/>
              </a:ext>
            </a:extLst>
          </p:cNvPr>
          <p:cNvSpPr txBox="1"/>
          <p:nvPr/>
        </p:nvSpPr>
        <p:spPr>
          <a:xfrm>
            <a:off x="11094844" y="4248758"/>
            <a:ext cx="6097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FF"/>
                </a:highlight>
                <a:latin typeface="Segoe UI" panose="020B0502040204020203" pitchFamily="34" charset="0"/>
              </a:rPr>
              <a:t>E-ZONE</a:t>
            </a:r>
            <a:endParaRPr lang="en-CA" sz="600" b="1" dirty="0">
              <a:highlight>
                <a:srgbClr val="00FFFF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F37728-FBB5-AFE8-161E-5471E7E890E9}"/>
              </a:ext>
            </a:extLst>
          </p:cNvPr>
          <p:cNvSpPr txBox="1"/>
          <p:nvPr/>
        </p:nvSpPr>
        <p:spPr>
          <a:xfrm>
            <a:off x="11094509" y="1673198"/>
            <a:ext cx="6833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F00FF"/>
                </a:highlight>
                <a:latin typeface="Segoe UI" panose="020B0502040204020203" pitchFamily="34" charset="0"/>
              </a:rPr>
              <a:t>MUSKWA</a:t>
            </a:r>
            <a:endParaRPr lang="en-CA" sz="600" b="1" dirty="0">
              <a:highlight>
                <a:srgbClr val="FF00FF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697C14-3BF3-8EC9-0C97-9CB59AE7D28C}"/>
              </a:ext>
            </a:extLst>
          </p:cNvPr>
          <p:cNvSpPr txBox="1"/>
          <p:nvPr/>
        </p:nvSpPr>
        <p:spPr>
          <a:xfrm>
            <a:off x="11087384" y="1954007"/>
            <a:ext cx="4873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854CD"/>
                </a:highlight>
                <a:latin typeface="Segoe UI" panose="020B0502040204020203" pitchFamily="34" charset="0"/>
              </a:rPr>
              <a:t>MOP</a:t>
            </a:r>
            <a:endParaRPr lang="en-CA" sz="600" b="1" dirty="0">
              <a:highlight>
                <a:srgbClr val="F854CD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ECAD1B-2A48-96A5-615A-4BA4187C367F}"/>
              </a:ext>
            </a:extLst>
          </p:cNvPr>
          <p:cNvSpPr txBox="1"/>
          <p:nvPr/>
        </p:nvSpPr>
        <p:spPr>
          <a:xfrm>
            <a:off x="11087383" y="2157723"/>
            <a:ext cx="4647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EVIE</a:t>
            </a:r>
            <a:endParaRPr lang="en-CA" sz="600" b="1" dirty="0">
              <a:highlight>
                <a:srgbClr val="00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004B7E-52EB-E4EF-1FAF-595E3AE4782E}"/>
              </a:ext>
            </a:extLst>
          </p:cNvPr>
          <p:cNvSpPr txBox="1"/>
          <p:nvPr/>
        </p:nvSpPr>
        <p:spPr>
          <a:xfrm>
            <a:off x="11094844" y="1833330"/>
            <a:ext cx="6097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FF"/>
                </a:highlight>
                <a:latin typeface="Segoe UI" panose="020B0502040204020203" pitchFamily="34" charset="0"/>
              </a:rPr>
              <a:t>E-ZONE</a:t>
            </a:r>
            <a:endParaRPr lang="en-CA" sz="600" b="1" dirty="0">
              <a:highlight>
                <a:srgbClr val="00FFFF"/>
              </a:highligh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89F4F2-7993-9E64-DC6D-14409B6F724E}"/>
              </a:ext>
            </a:extLst>
          </p:cNvPr>
          <p:cNvSpPr txBox="1"/>
          <p:nvPr/>
        </p:nvSpPr>
        <p:spPr>
          <a:xfrm>
            <a:off x="11087522" y="4471810"/>
            <a:ext cx="9301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323130"/>
                </a:solidFill>
                <a:highlight>
                  <a:srgbClr val="808080"/>
                </a:highlight>
                <a:latin typeface="Segoe UI" panose="020B0502040204020203" pitchFamily="34" charset="0"/>
              </a:rPr>
              <a:t>MDC-LOP</a:t>
            </a:r>
            <a:endParaRPr lang="en-CA" sz="600" b="1" dirty="0">
              <a:highlight>
                <a:srgbClr val="808080"/>
              </a:highligh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4D4886-E914-63A7-F171-96357628B311}"/>
              </a:ext>
            </a:extLst>
          </p:cNvPr>
          <p:cNvSpPr txBox="1"/>
          <p:nvPr/>
        </p:nvSpPr>
        <p:spPr>
          <a:xfrm>
            <a:off x="11087521" y="2055526"/>
            <a:ext cx="9301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323130"/>
                </a:solidFill>
                <a:highlight>
                  <a:srgbClr val="808080"/>
                </a:highlight>
                <a:latin typeface="Segoe UI" panose="020B0502040204020203" pitchFamily="34" charset="0"/>
              </a:rPr>
              <a:t>MDC-LOP</a:t>
            </a:r>
            <a:endParaRPr lang="en-CA" sz="600" b="1" dirty="0">
              <a:highlight>
                <a:srgbClr val="808080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C8877B-1014-E471-F8F3-E1ED4A532D87}"/>
              </a:ext>
            </a:extLst>
          </p:cNvPr>
          <p:cNvSpPr txBox="1"/>
          <p:nvPr/>
        </p:nvSpPr>
        <p:spPr>
          <a:xfrm>
            <a:off x="9591306" y="3569071"/>
            <a:ext cx="213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11x vertical exaggeration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09509E-25A5-07E1-062D-3E9D4A7332BF}"/>
              </a:ext>
            </a:extLst>
          </p:cNvPr>
          <p:cNvSpPr txBox="1"/>
          <p:nvPr/>
        </p:nvSpPr>
        <p:spPr>
          <a:xfrm>
            <a:off x="9595116" y="5987065"/>
            <a:ext cx="213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11x vertical exaggeration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DE4105-C5FF-305F-AE06-4727B5261E9E}"/>
              </a:ext>
            </a:extLst>
          </p:cNvPr>
          <p:cNvSpPr txBox="1"/>
          <p:nvPr/>
        </p:nvSpPr>
        <p:spPr>
          <a:xfrm>
            <a:off x="5749899" y="575408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2010</a:t>
            </a:r>
            <a:endParaRPr lang="en-CA" sz="1000" b="1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8AB0FB-AB01-2E20-4021-3A6105D6F672}"/>
              </a:ext>
            </a:extLst>
          </p:cNvPr>
          <p:cNvSpPr txBox="1"/>
          <p:nvPr/>
        </p:nvSpPr>
        <p:spPr>
          <a:xfrm>
            <a:off x="5749899" y="333092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2010</a:t>
            </a:r>
            <a:endParaRPr lang="en-CA" sz="1000" b="1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284C3D-9FC4-9F12-4489-764C19D9D86C}"/>
              </a:ext>
            </a:extLst>
          </p:cNvPr>
          <p:cNvSpPr txBox="1"/>
          <p:nvPr/>
        </p:nvSpPr>
        <p:spPr>
          <a:xfrm>
            <a:off x="7636172" y="5494421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2009/2010</a:t>
            </a:r>
            <a:endParaRPr lang="en-CA" sz="1000" b="1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E0AC7B-D83E-2E5E-286B-BF437A4C16BE}"/>
              </a:ext>
            </a:extLst>
          </p:cNvPr>
          <p:cNvSpPr txBox="1"/>
          <p:nvPr/>
        </p:nvSpPr>
        <p:spPr>
          <a:xfrm>
            <a:off x="7636172" y="3071261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2009/2010</a:t>
            </a:r>
            <a:endParaRPr lang="en-CA" sz="1000" b="1" i="1" dirty="0"/>
          </a:p>
        </p:txBody>
      </p:sp>
    </p:spTree>
    <p:extLst>
      <p:ext uri="{BB962C8B-B14F-4D97-AF65-F5344CB8AC3E}">
        <p14:creationId xmlns:p14="http://schemas.microsoft.com/office/powerpoint/2010/main" val="226033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0DCE5B-011E-CBDD-4180-307F0CC894D7}"/>
              </a:ext>
            </a:extLst>
          </p:cNvPr>
          <p:cNvSpPr/>
          <p:nvPr/>
        </p:nvSpPr>
        <p:spPr>
          <a:xfrm>
            <a:off x="567311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38D28D76-9125-FE14-D407-7008CF7F68EB}"/>
              </a:ext>
            </a:extLst>
          </p:cNvPr>
          <p:cNvSpPr txBox="1">
            <a:spLocks/>
          </p:cNvSpPr>
          <p:nvPr/>
        </p:nvSpPr>
        <p:spPr>
          <a:xfrm>
            <a:off x="5925235" y="6457617"/>
            <a:ext cx="4599775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All current Paramount pads are within </a:t>
            </a:r>
            <a:r>
              <a:rPr lang="en-US" sz="1600" dirty="0" err="1"/>
              <a:t>Etsho</a:t>
            </a:r>
            <a:endParaRPr lang="en-US" sz="16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2DFEF582-6AC3-D077-366D-5CE5C2B3B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377" y="1484791"/>
            <a:ext cx="5253496" cy="48678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Etsho</a:t>
            </a:r>
            <a:r>
              <a:rPr lang="en-US" dirty="0">
                <a:latin typeface="Arial"/>
                <a:cs typeface="Arial"/>
              </a:rPr>
              <a:t>/</a:t>
            </a:r>
            <a:r>
              <a:rPr lang="en-US" dirty="0" err="1">
                <a:latin typeface="Arial"/>
                <a:cs typeface="Arial"/>
              </a:rPr>
              <a:t>Komie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18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E85F1-83C7-97F9-E102-A4765FB1766C}"/>
              </a:ext>
            </a:extLst>
          </p:cNvPr>
          <p:cNvSpPr txBox="1"/>
          <p:nvPr/>
        </p:nvSpPr>
        <p:spPr>
          <a:xfrm rot="17791299">
            <a:off x="5989794" y="2912041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Bovie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Fault System 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985CE-B715-3493-B95A-A068128CE908}"/>
              </a:ext>
            </a:extLst>
          </p:cNvPr>
          <p:cNvSpPr txBox="1"/>
          <p:nvPr/>
        </p:nvSpPr>
        <p:spPr>
          <a:xfrm rot="2561809">
            <a:off x="9023159" y="377367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BDDD4-B959-6D9F-B366-E5E3C5B7CA84}"/>
              </a:ext>
            </a:extLst>
          </p:cNvPr>
          <p:cNvSpPr txBox="1"/>
          <p:nvPr/>
        </p:nvSpPr>
        <p:spPr>
          <a:xfrm>
            <a:off x="8995019" y="6062559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200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200" b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2DCAD-CE80-7AF9-18F4-0D2BA81C6351}"/>
              </a:ext>
            </a:extLst>
          </p:cNvPr>
          <p:cNvSpPr txBox="1"/>
          <p:nvPr/>
        </p:nvSpPr>
        <p:spPr>
          <a:xfrm>
            <a:off x="7715483" y="1269273"/>
            <a:ext cx="9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NWT</a:t>
            </a:r>
            <a:endParaRPr lang="en-CA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74566-8701-6696-D233-E42DC26B4318}"/>
              </a:ext>
            </a:extLst>
          </p:cNvPr>
          <p:cNvSpPr txBox="1"/>
          <p:nvPr/>
        </p:nvSpPr>
        <p:spPr>
          <a:xfrm>
            <a:off x="5830553" y="2364454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Liard Basin</a:t>
            </a:r>
            <a:endParaRPr lang="en-CA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0D39B-EBD6-80DE-F812-5B0319B56454}"/>
              </a:ext>
            </a:extLst>
          </p:cNvPr>
          <p:cNvSpPr txBox="1"/>
          <p:nvPr/>
        </p:nvSpPr>
        <p:spPr>
          <a:xfrm>
            <a:off x="7743175" y="311280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55105-69DB-3C05-8F06-02F2FA247167}"/>
              </a:ext>
            </a:extLst>
          </p:cNvPr>
          <p:cNvSpPr txBox="1"/>
          <p:nvPr/>
        </p:nvSpPr>
        <p:spPr>
          <a:xfrm>
            <a:off x="8715870" y="241971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Ootla</a:t>
            </a:r>
            <a:endParaRPr lang="en-CA" sz="10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AF516-9CBE-A52A-C7CE-F80BB00F0C2D}"/>
              </a:ext>
            </a:extLst>
          </p:cNvPr>
          <p:cNvSpPr txBox="1"/>
          <p:nvPr/>
        </p:nvSpPr>
        <p:spPr>
          <a:xfrm>
            <a:off x="7674680" y="223497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39431-4597-0279-2BEB-AF32331EACDE}"/>
              </a:ext>
            </a:extLst>
          </p:cNvPr>
          <p:cNvSpPr txBox="1"/>
          <p:nvPr/>
        </p:nvSpPr>
        <p:spPr>
          <a:xfrm>
            <a:off x="7006861" y="388376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Kiwigana</a:t>
            </a:r>
            <a:endParaRPr lang="en-CA" sz="10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790F3-B5C0-A990-E68F-C2DD825E60DE}"/>
              </a:ext>
            </a:extLst>
          </p:cNvPr>
          <p:cNvSpPr txBox="1"/>
          <p:nvPr/>
        </p:nvSpPr>
        <p:spPr>
          <a:xfrm>
            <a:off x="8465580" y="366519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361615-E88C-0011-88DA-3340D1F9D6FD}"/>
              </a:ext>
            </a:extLst>
          </p:cNvPr>
          <p:cNvSpPr/>
          <p:nvPr/>
        </p:nvSpPr>
        <p:spPr>
          <a:xfrm rot="20039269">
            <a:off x="8215553" y="2707595"/>
            <a:ext cx="806867" cy="1247149"/>
          </a:xfrm>
          <a:prstGeom prst="ellipse">
            <a:avLst/>
          </a:prstGeom>
          <a:solidFill>
            <a:srgbClr val="FF0000">
              <a:alpha val="1490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70272-18C8-4C60-E0D2-6EF0BF72FEF2}"/>
              </a:ext>
            </a:extLst>
          </p:cNvPr>
          <p:cNvSpPr txBox="1"/>
          <p:nvPr/>
        </p:nvSpPr>
        <p:spPr>
          <a:xfrm>
            <a:off x="7447758" y="158357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A05A85-62BC-73D4-54FD-D9DBC06E8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6" t="4324" r="9044" b="7505"/>
          <a:stretch/>
        </p:blipFill>
        <p:spPr>
          <a:xfrm>
            <a:off x="5497515" y="4283738"/>
            <a:ext cx="1198981" cy="1776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3A0DE30-DBCB-31E4-02F2-DBED4EBAB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4588923" cy="52053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 err="1"/>
              <a:t>Etsho</a:t>
            </a:r>
            <a:r>
              <a:rPr lang="en-US" dirty="0"/>
              <a:t> land rights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50% POU, 50% OVV</a:t>
            </a: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Surface to base Evie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Minority 100% POU</a:t>
            </a:r>
          </a:p>
          <a:p>
            <a:pPr marL="0" indent="0">
              <a:buNone/>
            </a:pP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2505D3-254C-5ED5-3AD0-9179DA998D40}"/>
              </a:ext>
            </a:extLst>
          </p:cNvPr>
          <p:cNvSpPr txBox="1"/>
          <p:nvPr/>
        </p:nvSpPr>
        <p:spPr>
          <a:xfrm>
            <a:off x="8715870" y="299441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Gote</a:t>
            </a:r>
            <a:endParaRPr lang="en-CA" sz="1000" b="1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B25F05-97A2-9B09-9687-0BEC0E5320C5}"/>
              </a:ext>
            </a:extLst>
          </p:cNvPr>
          <p:cNvSpPr txBox="1"/>
          <p:nvPr/>
        </p:nvSpPr>
        <p:spPr>
          <a:xfrm>
            <a:off x="10706933" y="1685361"/>
            <a:ext cx="1134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Cordova Embayment</a:t>
            </a:r>
            <a:endParaRPr lang="en-CA" sz="1200" b="1" dirty="0"/>
          </a:p>
        </p:txBody>
      </p:sp>
    </p:spTree>
    <p:extLst>
      <p:ext uri="{BB962C8B-B14F-4D97-AF65-F5344CB8AC3E}">
        <p14:creationId xmlns:p14="http://schemas.microsoft.com/office/powerpoint/2010/main" val="1228774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1CB322E-27FF-0546-0DE9-B3448F0DD8ED}"/>
              </a:ext>
            </a:extLst>
          </p:cNvPr>
          <p:cNvSpPr/>
          <p:nvPr/>
        </p:nvSpPr>
        <p:spPr>
          <a:xfrm>
            <a:off x="567311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EF729C0-E7AD-5644-5BB9-213C0E7A1838}"/>
              </a:ext>
            </a:extLst>
          </p:cNvPr>
          <p:cNvSpPr txBox="1">
            <a:spLocks/>
          </p:cNvSpPr>
          <p:nvPr/>
        </p:nvSpPr>
        <p:spPr>
          <a:xfrm>
            <a:off x="6368044" y="6457617"/>
            <a:ext cx="3911111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52-L Pad is drilled but uncompleted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3E6712-B410-6A05-FC95-1A3954AAD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13"/>
          <a:stretch/>
        </p:blipFill>
        <p:spPr>
          <a:xfrm>
            <a:off x="5497516" y="1480780"/>
            <a:ext cx="5253496" cy="48547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Etsho</a:t>
            </a:r>
            <a:r>
              <a:rPr lang="en-US" dirty="0">
                <a:latin typeface="Arial"/>
                <a:cs typeface="Arial"/>
              </a:rPr>
              <a:t>/</a:t>
            </a:r>
            <a:r>
              <a:rPr lang="en-US" dirty="0" err="1">
                <a:latin typeface="Arial"/>
                <a:cs typeface="Arial"/>
              </a:rPr>
              <a:t>Komie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19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0D39B-EBD6-80DE-F812-5B0319B56454}"/>
              </a:ext>
            </a:extLst>
          </p:cNvPr>
          <p:cNvSpPr txBox="1"/>
          <p:nvPr/>
        </p:nvSpPr>
        <p:spPr>
          <a:xfrm>
            <a:off x="7232903" y="3657302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790F3-B5C0-A990-E68F-C2DD825E60DE}"/>
              </a:ext>
            </a:extLst>
          </p:cNvPr>
          <p:cNvSpPr txBox="1"/>
          <p:nvPr/>
        </p:nvSpPr>
        <p:spPr>
          <a:xfrm>
            <a:off x="9335864" y="559827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A05A85-62BC-73D4-54FD-D9DBC06E8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6" t="4324" r="9044" b="7505"/>
          <a:stretch/>
        </p:blipFill>
        <p:spPr>
          <a:xfrm>
            <a:off x="5497515" y="4283738"/>
            <a:ext cx="1198981" cy="1776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3A0DE30-DBCB-31E4-02F2-DBED4EBAB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4588923" cy="52053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 err="1"/>
              <a:t>Etsho</a:t>
            </a:r>
            <a:r>
              <a:rPr lang="en-US" dirty="0"/>
              <a:t> pads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Seven POU pads in </a:t>
            </a:r>
            <a:r>
              <a:rPr lang="en-US" b="0" dirty="0" err="1">
                <a:solidFill>
                  <a:srgbClr val="323130"/>
                </a:solidFill>
                <a:latin typeface="Segoe UI" panose="020B0502040204020203" pitchFamily="34" charset="0"/>
              </a:rPr>
              <a:t>Etsho</a:t>
            </a:r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 area</a:t>
            </a: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52L drilled but uncompleted, all others are producers</a:t>
            </a: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Mix of landing zones, with majority targeting </a:t>
            </a:r>
            <a:r>
              <a:rPr lang="en-US" b="0" dirty="0" err="1">
                <a:solidFill>
                  <a:srgbClr val="323130"/>
                </a:solidFill>
                <a:latin typeface="Segoe UI" panose="020B0502040204020203" pitchFamily="34" charset="0"/>
              </a:rPr>
              <a:t>EZone</a:t>
            </a:r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/MOP</a:t>
            </a: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34L pad focuses on Muskwa and Evie</a:t>
            </a:r>
          </a:p>
          <a:p>
            <a:pPr marL="0" indent="0">
              <a:buNone/>
            </a:pP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 err="1"/>
              <a:t>Komie</a:t>
            </a:r>
            <a:endParaRPr lang="en-US" dirty="0"/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Mix of landing zones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2505D3-254C-5ED5-3AD0-9179DA998D40}"/>
              </a:ext>
            </a:extLst>
          </p:cNvPr>
          <p:cNvSpPr txBox="1"/>
          <p:nvPr/>
        </p:nvSpPr>
        <p:spPr>
          <a:xfrm>
            <a:off x="9730533" y="144192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Gote</a:t>
            </a:r>
            <a:endParaRPr lang="en-CA" sz="1000" b="1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DD6A45-4B91-4706-8B91-1FA896A8B621}"/>
              </a:ext>
            </a:extLst>
          </p:cNvPr>
          <p:cNvSpPr txBox="1"/>
          <p:nvPr/>
        </p:nvSpPr>
        <p:spPr>
          <a:xfrm>
            <a:off x="6282008" y="3799274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34L</a:t>
            </a:r>
            <a:endParaRPr lang="en-CA" sz="1000" b="1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14FA9E-887F-1A61-CBE1-35AB181CD6F6}"/>
              </a:ext>
            </a:extLst>
          </p:cNvPr>
          <p:cNvSpPr txBox="1"/>
          <p:nvPr/>
        </p:nvSpPr>
        <p:spPr>
          <a:xfrm>
            <a:off x="6590819" y="348181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52L</a:t>
            </a:r>
            <a:endParaRPr lang="en-CA" sz="1000" b="1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397056-5200-2E2B-9BBB-CF84DEB41C3A}"/>
              </a:ext>
            </a:extLst>
          </p:cNvPr>
          <p:cNvSpPr txBox="1"/>
          <p:nvPr/>
        </p:nvSpPr>
        <p:spPr>
          <a:xfrm>
            <a:off x="6849042" y="318320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70K</a:t>
            </a:r>
            <a:endParaRPr lang="en-CA" sz="1000" b="1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EEC7E0-64B5-022F-3E6C-3A03ACFF1247}"/>
              </a:ext>
            </a:extLst>
          </p:cNvPr>
          <p:cNvSpPr txBox="1"/>
          <p:nvPr/>
        </p:nvSpPr>
        <p:spPr>
          <a:xfrm>
            <a:off x="6772156" y="249024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D1D</a:t>
            </a:r>
            <a:endParaRPr lang="en-CA" sz="1000" b="1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411E67-08C4-0187-B3AC-288FCD687FE7}"/>
              </a:ext>
            </a:extLst>
          </p:cNvPr>
          <p:cNvSpPr txBox="1"/>
          <p:nvPr/>
        </p:nvSpPr>
        <p:spPr>
          <a:xfrm>
            <a:off x="7862155" y="324127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63K</a:t>
            </a:r>
            <a:endParaRPr lang="en-CA" sz="10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B0B65-AACC-0335-EA1C-761924D9CC8C}"/>
              </a:ext>
            </a:extLst>
          </p:cNvPr>
          <p:cNvSpPr txBox="1"/>
          <p:nvPr/>
        </p:nvSpPr>
        <p:spPr>
          <a:xfrm>
            <a:off x="7264734" y="3194302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76K</a:t>
            </a:r>
            <a:endParaRPr lang="en-CA" sz="10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7933D-2867-67D6-89DB-DD823326E96E}"/>
              </a:ext>
            </a:extLst>
          </p:cNvPr>
          <p:cNvSpPr txBox="1"/>
          <p:nvPr/>
        </p:nvSpPr>
        <p:spPr>
          <a:xfrm>
            <a:off x="8293470" y="3209265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70J</a:t>
            </a:r>
            <a:endParaRPr lang="en-CA" sz="1000" b="1" i="1" dirty="0"/>
          </a:p>
        </p:txBody>
      </p:sp>
    </p:spTree>
    <p:extLst>
      <p:ext uri="{BB962C8B-B14F-4D97-AF65-F5344CB8AC3E}">
        <p14:creationId xmlns:p14="http://schemas.microsoft.com/office/powerpoint/2010/main" val="4162249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Agenda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E403EE8-0250-4C86-9A2A-A74BE6DE8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0"/>
            <a:ext cx="10949353" cy="5110406"/>
          </a:xfrm>
        </p:spPr>
        <p:txBody>
          <a:bodyPr>
            <a:normAutofit/>
          </a:bodyPr>
          <a:lstStyle/>
          <a:p>
            <a:pPr algn="l"/>
            <a:r>
              <a:rPr lang="en-US" i="0" dirty="0">
                <a:solidFill>
                  <a:srgbClr val="323130"/>
                </a:solidFill>
                <a:effectLst/>
              </a:rPr>
              <a:t>Project recap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3231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Project goals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3231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Stratigraphic overview</a:t>
            </a:r>
          </a:p>
          <a:p>
            <a:pPr marL="0" indent="0" algn="l">
              <a:buNone/>
            </a:pPr>
            <a:endParaRPr lang="en-US" i="0" dirty="0">
              <a:solidFill>
                <a:srgbClr val="323130"/>
              </a:solidFill>
              <a:effectLst/>
            </a:endParaRPr>
          </a:p>
          <a:p>
            <a:r>
              <a:rPr lang="en-US" dirty="0">
                <a:solidFill>
                  <a:srgbClr val="323130"/>
                </a:solidFill>
              </a:rPr>
              <a:t>Sub-regional focus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rgbClr val="32313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en-US" sz="1700" dirty="0">
                <a:solidFill>
                  <a:srgbClr val="323130"/>
                </a:solidFill>
              </a:rPr>
              <a:t>Land rights</a:t>
            </a:r>
          </a:p>
          <a:p>
            <a:pPr lvl="1"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3231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Landing zone analysis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dirty="0">
                <a:solidFill>
                  <a:srgbClr val="323130"/>
                </a:solidFill>
              </a:rPr>
              <a:t>Rock properties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i="0" dirty="0">
              <a:solidFill>
                <a:srgbClr val="323130"/>
              </a:solidFill>
              <a:effectLst/>
            </a:endParaRPr>
          </a:p>
          <a:p>
            <a:pPr algn="l"/>
            <a:r>
              <a:rPr lang="en-US" i="0" dirty="0">
                <a:solidFill>
                  <a:srgbClr val="323130"/>
                </a:solidFill>
                <a:effectLst/>
              </a:rPr>
              <a:t>OGIP updates</a:t>
            </a:r>
          </a:p>
          <a:p>
            <a:pPr lvl="1"/>
            <a:r>
              <a:rPr lang="en-US" sz="1700" i="0" dirty="0">
                <a:solidFill>
                  <a:srgbClr val="323130"/>
                </a:solidFill>
                <a:effectLst/>
              </a:rPr>
              <a:t>Fairway mapping</a:t>
            </a:r>
          </a:p>
          <a:p>
            <a:pPr lvl="1"/>
            <a:r>
              <a:rPr lang="en-US" sz="1700" i="0" dirty="0" err="1">
                <a:solidFill>
                  <a:srgbClr val="323130"/>
                </a:solidFill>
                <a:effectLst/>
              </a:rPr>
              <a:t>EZone</a:t>
            </a:r>
            <a:r>
              <a:rPr lang="en-US" sz="1700" i="0" dirty="0">
                <a:solidFill>
                  <a:srgbClr val="323130"/>
                </a:solidFill>
                <a:effectLst/>
              </a:rPr>
              <a:t> considerations</a:t>
            </a:r>
          </a:p>
          <a:p>
            <a:pPr marL="0" indent="0">
              <a:buNone/>
            </a:pPr>
            <a:endParaRPr lang="en-US" dirty="0">
              <a:solidFill>
                <a:srgbClr val="323130"/>
              </a:solidFill>
            </a:endParaRPr>
          </a:p>
          <a:p>
            <a:r>
              <a:rPr lang="en-US" i="0" dirty="0">
                <a:solidFill>
                  <a:srgbClr val="323130"/>
                </a:solidFill>
                <a:effectLst/>
              </a:rPr>
              <a:t>Conclusion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1261F58C-0010-40A4-993D-3851A0DDB9F5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279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F720439-4F2D-3186-4446-17AF680BD3F2}"/>
              </a:ext>
            </a:extLst>
          </p:cNvPr>
          <p:cNvSpPr/>
          <p:nvPr/>
        </p:nvSpPr>
        <p:spPr>
          <a:xfrm>
            <a:off x="495814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031A8727-811A-A5FA-CBB0-686F3B2657A9}"/>
              </a:ext>
            </a:extLst>
          </p:cNvPr>
          <p:cNvSpPr txBox="1">
            <a:spLocks/>
          </p:cNvSpPr>
          <p:nvPr/>
        </p:nvSpPr>
        <p:spPr>
          <a:xfrm>
            <a:off x="6001936" y="6454117"/>
            <a:ext cx="5018465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No MOP/Ezone landings in 34L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B9FF99-4129-1D12-7958-8602CBAE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446" y="3929690"/>
            <a:ext cx="7840130" cy="2390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71331B-48CB-C711-8EB1-EBB02A459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501" y="1510915"/>
            <a:ext cx="7885010" cy="2393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EAC6D-E485-7377-7758-E9A7E0523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2" y="3852485"/>
            <a:ext cx="3380290" cy="26501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3A0DE30-DBCB-31E4-02F2-DBED4EBAB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671632" cy="52053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34L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Targets Muskwa and Evie</a:t>
            </a: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Generally flat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2DFEF582-6AC3-D077-366D-5CE5C2B3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029" y="3855636"/>
            <a:ext cx="1301952" cy="1206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Etsho</a:t>
            </a:r>
            <a:r>
              <a:rPr lang="en-US" dirty="0">
                <a:latin typeface="Arial"/>
                <a:cs typeface="Arial"/>
              </a:rPr>
              <a:t>/</a:t>
            </a:r>
            <a:r>
              <a:rPr lang="en-US" dirty="0" err="1">
                <a:latin typeface="Arial"/>
                <a:cs typeface="Arial"/>
              </a:rPr>
              <a:t>Komie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20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361615-E88C-0011-88DA-3340D1F9D6FD}"/>
              </a:ext>
            </a:extLst>
          </p:cNvPr>
          <p:cNvSpPr/>
          <p:nvPr/>
        </p:nvSpPr>
        <p:spPr>
          <a:xfrm rot="19420912">
            <a:off x="2799742" y="4177272"/>
            <a:ext cx="191710" cy="283121"/>
          </a:xfrm>
          <a:prstGeom prst="ellipse">
            <a:avLst/>
          </a:prstGeom>
          <a:solidFill>
            <a:srgbClr val="FF0000">
              <a:alpha val="1490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ADA008-F26A-8DCF-B7CF-FEAB359FE83D}"/>
              </a:ext>
            </a:extLst>
          </p:cNvPr>
          <p:cNvSpPr txBox="1"/>
          <p:nvPr/>
        </p:nvSpPr>
        <p:spPr>
          <a:xfrm>
            <a:off x="969152" y="506202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5AB439-D033-233C-1816-5255300E3AF2}"/>
              </a:ext>
            </a:extLst>
          </p:cNvPr>
          <p:cNvSpPr txBox="1"/>
          <p:nvPr/>
        </p:nvSpPr>
        <p:spPr>
          <a:xfrm>
            <a:off x="1977574" y="6116674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4838F3D-2FE6-587F-E7E1-CC0DE8BF39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62" t="1886" r="2418" b="3756"/>
          <a:stretch/>
        </p:blipFill>
        <p:spPr>
          <a:xfrm>
            <a:off x="3620844" y="4069342"/>
            <a:ext cx="609709" cy="1286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F291E7A-1F61-3E78-147A-08B32956F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8260" y="1640103"/>
            <a:ext cx="548983" cy="129900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A45AB39-0795-9110-AC78-CFF500799625}"/>
              </a:ext>
            </a:extLst>
          </p:cNvPr>
          <p:cNvSpPr txBox="1"/>
          <p:nvPr/>
        </p:nvSpPr>
        <p:spPr>
          <a:xfrm>
            <a:off x="4649206" y="5902281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CF03D4-FA4C-5F1F-DC21-545C8AF13F68}"/>
              </a:ext>
            </a:extLst>
          </p:cNvPr>
          <p:cNvSpPr txBox="1"/>
          <p:nvPr/>
        </p:nvSpPr>
        <p:spPr>
          <a:xfrm>
            <a:off x="4745976" y="553584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34L</a:t>
            </a:r>
            <a:endParaRPr lang="en-CA" sz="1000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11CD29-DD2E-804C-F5CA-497D5DF71798}"/>
              </a:ext>
            </a:extLst>
          </p:cNvPr>
          <p:cNvSpPr txBox="1"/>
          <p:nvPr/>
        </p:nvSpPr>
        <p:spPr>
          <a:xfrm>
            <a:off x="361664" y="5072765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34L</a:t>
            </a:r>
            <a:endParaRPr lang="en-CA" sz="1000" b="1" i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D3F3CC1-3B32-4F95-6837-DD3657AB5B5C}"/>
              </a:ext>
            </a:extLst>
          </p:cNvPr>
          <p:cNvSpPr txBox="1">
            <a:spLocks/>
          </p:cNvSpPr>
          <p:nvPr/>
        </p:nvSpPr>
        <p:spPr>
          <a:xfrm>
            <a:off x="5647785" y="1663761"/>
            <a:ext cx="1534099" cy="4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Porosity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2D978-F4F0-6506-A1BF-67BD44ECAD46}"/>
              </a:ext>
            </a:extLst>
          </p:cNvPr>
          <p:cNvSpPr txBox="1">
            <a:spLocks/>
          </p:cNvSpPr>
          <p:nvPr/>
        </p:nvSpPr>
        <p:spPr>
          <a:xfrm>
            <a:off x="5647784" y="4245199"/>
            <a:ext cx="1534099" cy="4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Clay Volume</a:t>
            </a: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6109CB-F713-CE33-5584-3BDD04F2C9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06" t="4324" r="9044" b="7505"/>
          <a:stretch/>
        </p:blipFill>
        <p:spPr>
          <a:xfrm>
            <a:off x="711099" y="5374571"/>
            <a:ext cx="757487" cy="1122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478DC7-60C6-28BE-879F-392B92CB43C1}"/>
              </a:ext>
            </a:extLst>
          </p:cNvPr>
          <p:cNvSpPr txBox="1"/>
          <p:nvPr/>
        </p:nvSpPr>
        <p:spPr>
          <a:xfrm>
            <a:off x="715306" y="4760220"/>
            <a:ext cx="5365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70K</a:t>
            </a:r>
            <a:endParaRPr lang="en-CA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1DEDC6-C00A-AF23-376D-D9A140796156}"/>
              </a:ext>
            </a:extLst>
          </p:cNvPr>
          <p:cNvSpPr txBox="1"/>
          <p:nvPr/>
        </p:nvSpPr>
        <p:spPr>
          <a:xfrm>
            <a:off x="1267718" y="4768638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63K</a:t>
            </a:r>
            <a:endParaRPr lang="en-CA" sz="10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A05C74-DD09-0F77-D0C8-D6993B2E1573}"/>
              </a:ext>
            </a:extLst>
          </p:cNvPr>
          <p:cNvSpPr txBox="1"/>
          <p:nvPr/>
        </p:nvSpPr>
        <p:spPr>
          <a:xfrm>
            <a:off x="557042" y="4891748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52L</a:t>
            </a:r>
            <a:endParaRPr lang="en-CA" sz="1000" b="1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ECBF40-730F-A6CF-E8D7-6467D79ADDC7}"/>
              </a:ext>
            </a:extLst>
          </p:cNvPr>
          <p:cNvSpPr txBox="1"/>
          <p:nvPr/>
        </p:nvSpPr>
        <p:spPr>
          <a:xfrm>
            <a:off x="3416072" y="6450693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NW</a:t>
            </a:r>
            <a:endParaRPr lang="en-CA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AC9D97-CD41-64F0-EE8E-0138FD072157}"/>
              </a:ext>
            </a:extLst>
          </p:cNvPr>
          <p:cNvSpPr txBox="1"/>
          <p:nvPr/>
        </p:nvSpPr>
        <p:spPr>
          <a:xfrm>
            <a:off x="10970115" y="6446574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SE</a:t>
            </a:r>
            <a:endParaRPr lang="en-CA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F57B91-812F-EAF6-BD97-5833DEBB8EF8}"/>
              </a:ext>
            </a:extLst>
          </p:cNvPr>
          <p:cNvSpPr txBox="1"/>
          <p:nvPr/>
        </p:nvSpPr>
        <p:spPr>
          <a:xfrm>
            <a:off x="711099" y="4361998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D1D</a:t>
            </a:r>
            <a:endParaRPr lang="en-CA" sz="1000" b="1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C38D26-F3B4-E31E-813E-9289487257AE}"/>
              </a:ext>
            </a:extLst>
          </p:cNvPr>
          <p:cNvSpPr txBox="1"/>
          <p:nvPr/>
        </p:nvSpPr>
        <p:spPr>
          <a:xfrm>
            <a:off x="978253" y="4749481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76K</a:t>
            </a:r>
            <a:endParaRPr lang="en-CA" sz="1000" b="1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3B239E-26E9-1935-8F80-30A0BCF0D3C5}"/>
              </a:ext>
            </a:extLst>
          </p:cNvPr>
          <p:cNvSpPr txBox="1"/>
          <p:nvPr/>
        </p:nvSpPr>
        <p:spPr>
          <a:xfrm>
            <a:off x="1557808" y="4713165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70J</a:t>
            </a:r>
            <a:endParaRPr lang="en-CA" sz="10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E1D7D-B9FC-1A76-B5C9-954085851A4B}"/>
              </a:ext>
            </a:extLst>
          </p:cNvPr>
          <p:cNvSpPr txBox="1"/>
          <p:nvPr/>
        </p:nvSpPr>
        <p:spPr>
          <a:xfrm>
            <a:off x="11094509" y="4198646"/>
            <a:ext cx="6833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F00FF"/>
                </a:highlight>
                <a:latin typeface="Segoe UI" panose="020B0502040204020203" pitchFamily="34" charset="0"/>
              </a:rPr>
              <a:t>MUSKWA</a:t>
            </a:r>
            <a:endParaRPr lang="en-CA" sz="600" b="1" dirty="0">
              <a:highlight>
                <a:srgbClr val="FF00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8A3E7-25D6-E986-0CB8-4F9455E18031}"/>
              </a:ext>
            </a:extLst>
          </p:cNvPr>
          <p:cNvSpPr txBox="1"/>
          <p:nvPr/>
        </p:nvSpPr>
        <p:spPr>
          <a:xfrm>
            <a:off x="11095003" y="4431158"/>
            <a:ext cx="4873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854CD"/>
                </a:highlight>
                <a:latin typeface="Segoe UI" panose="020B0502040204020203" pitchFamily="34" charset="0"/>
              </a:rPr>
              <a:t>MOP</a:t>
            </a:r>
            <a:endParaRPr lang="en-CA" sz="600" b="1" dirty="0">
              <a:highlight>
                <a:srgbClr val="F854CD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8F0956-F3C4-AE4A-A961-094C8AE0076A}"/>
              </a:ext>
            </a:extLst>
          </p:cNvPr>
          <p:cNvSpPr txBox="1"/>
          <p:nvPr/>
        </p:nvSpPr>
        <p:spPr>
          <a:xfrm>
            <a:off x="11091719" y="4630609"/>
            <a:ext cx="4647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EVIE</a:t>
            </a:r>
            <a:endParaRPr lang="en-CA" sz="600" b="1" dirty="0">
              <a:highlight>
                <a:srgbClr val="00FF00"/>
              </a:highligh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448937-8611-690B-6AE9-C8B6E211D588}"/>
              </a:ext>
            </a:extLst>
          </p:cNvPr>
          <p:cNvSpPr txBox="1"/>
          <p:nvPr/>
        </p:nvSpPr>
        <p:spPr>
          <a:xfrm>
            <a:off x="11094509" y="4331001"/>
            <a:ext cx="6097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FF"/>
                </a:highlight>
                <a:latin typeface="Segoe UI" panose="020B0502040204020203" pitchFamily="34" charset="0"/>
              </a:rPr>
              <a:t>E-ZONE</a:t>
            </a:r>
            <a:endParaRPr lang="en-CA" sz="600" b="1" dirty="0">
              <a:highlight>
                <a:srgbClr val="00FFFF"/>
              </a:highligh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913B35-9F66-08D0-21B7-B10C9C358F53}"/>
              </a:ext>
            </a:extLst>
          </p:cNvPr>
          <p:cNvSpPr txBox="1"/>
          <p:nvPr/>
        </p:nvSpPr>
        <p:spPr>
          <a:xfrm>
            <a:off x="11094509" y="1790458"/>
            <a:ext cx="6833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F00FF"/>
                </a:highlight>
                <a:latin typeface="Segoe UI" panose="020B0502040204020203" pitchFamily="34" charset="0"/>
              </a:rPr>
              <a:t>MUSKWA</a:t>
            </a:r>
            <a:endParaRPr lang="en-CA" sz="600" b="1" dirty="0">
              <a:highlight>
                <a:srgbClr val="FF00FF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9E4A03-EA06-C47B-E070-ECD6165DF4FD}"/>
              </a:ext>
            </a:extLst>
          </p:cNvPr>
          <p:cNvSpPr txBox="1"/>
          <p:nvPr/>
        </p:nvSpPr>
        <p:spPr>
          <a:xfrm>
            <a:off x="11095003" y="2022970"/>
            <a:ext cx="4873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854CD"/>
                </a:highlight>
                <a:latin typeface="Segoe UI" panose="020B0502040204020203" pitchFamily="34" charset="0"/>
              </a:rPr>
              <a:t>MOP</a:t>
            </a:r>
            <a:endParaRPr lang="en-CA" sz="600" b="1" dirty="0">
              <a:highlight>
                <a:srgbClr val="F854CD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C90485-2985-C8AD-1B46-1367BA0CC77D}"/>
              </a:ext>
            </a:extLst>
          </p:cNvPr>
          <p:cNvSpPr txBox="1"/>
          <p:nvPr/>
        </p:nvSpPr>
        <p:spPr>
          <a:xfrm>
            <a:off x="11091719" y="2222421"/>
            <a:ext cx="4647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EVIE</a:t>
            </a:r>
            <a:endParaRPr lang="en-CA" sz="600" b="1" dirty="0">
              <a:highlight>
                <a:srgbClr val="00FF00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706059-F6A1-7954-62AE-CD2F9DBF1350}"/>
              </a:ext>
            </a:extLst>
          </p:cNvPr>
          <p:cNvSpPr txBox="1"/>
          <p:nvPr/>
        </p:nvSpPr>
        <p:spPr>
          <a:xfrm>
            <a:off x="11094509" y="1922813"/>
            <a:ext cx="6097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FF"/>
                </a:highlight>
                <a:latin typeface="Segoe UI" panose="020B0502040204020203" pitchFamily="34" charset="0"/>
              </a:rPr>
              <a:t>E-ZONE</a:t>
            </a:r>
            <a:endParaRPr lang="en-CA" sz="600" b="1" dirty="0">
              <a:highlight>
                <a:srgbClr val="00FFFF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507F41-05F7-D9F5-4AAA-15A73857A5D4}"/>
              </a:ext>
            </a:extLst>
          </p:cNvPr>
          <p:cNvSpPr txBox="1"/>
          <p:nvPr/>
        </p:nvSpPr>
        <p:spPr>
          <a:xfrm>
            <a:off x="11095142" y="4528490"/>
            <a:ext cx="9301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323130"/>
                </a:solidFill>
                <a:highlight>
                  <a:srgbClr val="808080"/>
                </a:highlight>
                <a:latin typeface="Segoe UI" panose="020B0502040204020203" pitchFamily="34" charset="0"/>
              </a:rPr>
              <a:t>MDC-LOP</a:t>
            </a:r>
            <a:endParaRPr lang="en-CA" sz="600" b="1" dirty="0">
              <a:highlight>
                <a:srgbClr val="808080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E1B90B-791C-C06D-D9C0-69196F446B25}"/>
              </a:ext>
            </a:extLst>
          </p:cNvPr>
          <p:cNvSpPr txBox="1"/>
          <p:nvPr/>
        </p:nvSpPr>
        <p:spPr>
          <a:xfrm>
            <a:off x="11095141" y="2123636"/>
            <a:ext cx="9301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323130"/>
                </a:solidFill>
                <a:highlight>
                  <a:srgbClr val="808080"/>
                </a:highlight>
                <a:latin typeface="Segoe UI" panose="020B0502040204020203" pitchFamily="34" charset="0"/>
              </a:rPr>
              <a:t>MDC-LOP</a:t>
            </a:r>
            <a:endParaRPr lang="en-CA" sz="600" b="1" dirty="0">
              <a:highlight>
                <a:srgbClr val="808080"/>
              </a:highligh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A9C8CC-51AF-AF05-209B-81F9127DD345}"/>
              </a:ext>
            </a:extLst>
          </p:cNvPr>
          <p:cNvSpPr txBox="1"/>
          <p:nvPr/>
        </p:nvSpPr>
        <p:spPr>
          <a:xfrm>
            <a:off x="9595116" y="3569071"/>
            <a:ext cx="213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11x vertical exaggeration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6B43E5-7909-9A24-9708-C69CF65D6114}"/>
              </a:ext>
            </a:extLst>
          </p:cNvPr>
          <p:cNvSpPr txBox="1"/>
          <p:nvPr/>
        </p:nvSpPr>
        <p:spPr>
          <a:xfrm>
            <a:off x="9583686" y="5987065"/>
            <a:ext cx="213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11x vertical exaggeration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AD6508-5A97-F866-6976-CC67ECB15BF5}"/>
              </a:ext>
            </a:extLst>
          </p:cNvPr>
          <p:cNvSpPr txBox="1"/>
          <p:nvPr/>
        </p:nvSpPr>
        <p:spPr>
          <a:xfrm>
            <a:off x="4689660" y="567897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2010</a:t>
            </a:r>
            <a:endParaRPr lang="en-CA" sz="1000" b="1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7F7D20-C03A-01E1-5079-443D4BC4D6F8}"/>
              </a:ext>
            </a:extLst>
          </p:cNvPr>
          <p:cNvSpPr txBox="1"/>
          <p:nvPr/>
        </p:nvSpPr>
        <p:spPr>
          <a:xfrm>
            <a:off x="4649206" y="3479121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0DAEFA-6237-D663-2394-B3026E82DF13}"/>
              </a:ext>
            </a:extLst>
          </p:cNvPr>
          <p:cNvSpPr txBox="1"/>
          <p:nvPr/>
        </p:nvSpPr>
        <p:spPr>
          <a:xfrm>
            <a:off x="4745976" y="311268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34L</a:t>
            </a:r>
            <a:endParaRPr lang="en-CA" sz="1000" b="1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80EDE1-A0D3-244A-FD4C-6FA68281B85C}"/>
              </a:ext>
            </a:extLst>
          </p:cNvPr>
          <p:cNvSpPr txBox="1"/>
          <p:nvPr/>
        </p:nvSpPr>
        <p:spPr>
          <a:xfrm>
            <a:off x="4689660" y="325581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2010</a:t>
            </a:r>
            <a:endParaRPr lang="en-CA" sz="1000" b="1" i="1" dirty="0"/>
          </a:p>
        </p:txBody>
      </p:sp>
    </p:spTree>
    <p:extLst>
      <p:ext uri="{BB962C8B-B14F-4D97-AF65-F5344CB8AC3E}">
        <p14:creationId xmlns:p14="http://schemas.microsoft.com/office/powerpoint/2010/main" val="949796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9221ADC-2516-58F2-E4D5-97D1F305E88A}"/>
              </a:ext>
            </a:extLst>
          </p:cNvPr>
          <p:cNvSpPr/>
          <p:nvPr/>
        </p:nvSpPr>
        <p:spPr>
          <a:xfrm>
            <a:off x="495814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A1BFF43-A3CB-4BA7-78DF-8AD17E7B50F5}"/>
              </a:ext>
            </a:extLst>
          </p:cNvPr>
          <p:cNvSpPr txBox="1">
            <a:spLocks/>
          </p:cNvSpPr>
          <p:nvPr/>
        </p:nvSpPr>
        <p:spPr>
          <a:xfrm>
            <a:off x="6001936" y="6458595"/>
            <a:ext cx="5018465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Biased towards MOP/</a:t>
            </a:r>
            <a:r>
              <a:rPr lang="en-US" sz="1600" dirty="0" err="1"/>
              <a:t>EZone</a:t>
            </a:r>
            <a:endParaRPr lang="en-US" sz="16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078907-7E8A-79B4-C8B1-9963C7D20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909" y="1523435"/>
            <a:ext cx="7867764" cy="2387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40E743-2B53-8072-DFAE-E368CA179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10"/>
          <a:stretch/>
        </p:blipFill>
        <p:spPr>
          <a:xfrm>
            <a:off x="60702" y="3852484"/>
            <a:ext cx="3376279" cy="26501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B1ADB7-FECF-2BE4-06E2-893338A35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909" y="3920884"/>
            <a:ext cx="7865076" cy="2399424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3A0DE30-DBCB-31E4-02F2-DBED4EBAB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750102" cy="52053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52L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Uncompleted</a:t>
            </a: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Targets MOP/</a:t>
            </a:r>
            <a:r>
              <a:rPr lang="en-US" b="0" dirty="0" err="1">
                <a:solidFill>
                  <a:srgbClr val="323130"/>
                </a:solidFill>
                <a:latin typeface="Segoe UI" panose="020B0502040204020203" pitchFamily="34" charset="0"/>
              </a:rPr>
              <a:t>EZone</a:t>
            </a:r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, with some Evie wells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2DFEF582-6AC3-D077-366D-5CE5C2B3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029" y="3855636"/>
            <a:ext cx="1301952" cy="1206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Etsho</a:t>
            </a:r>
            <a:r>
              <a:rPr lang="en-US" dirty="0">
                <a:latin typeface="Arial"/>
                <a:cs typeface="Arial"/>
              </a:rPr>
              <a:t>/</a:t>
            </a:r>
            <a:r>
              <a:rPr lang="en-US" dirty="0" err="1">
                <a:latin typeface="Arial"/>
                <a:cs typeface="Arial"/>
              </a:rPr>
              <a:t>Komie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21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361615-E88C-0011-88DA-3340D1F9D6FD}"/>
              </a:ext>
            </a:extLst>
          </p:cNvPr>
          <p:cNvSpPr/>
          <p:nvPr/>
        </p:nvSpPr>
        <p:spPr>
          <a:xfrm rot="19420912">
            <a:off x="2799742" y="4177272"/>
            <a:ext cx="191710" cy="283121"/>
          </a:xfrm>
          <a:prstGeom prst="ellipse">
            <a:avLst/>
          </a:prstGeom>
          <a:solidFill>
            <a:srgbClr val="FF0000">
              <a:alpha val="1490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ADA008-F26A-8DCF-B7CF-FEAB359FE83D}"/>
              </a:ext>
            </a:extLst>
          </p:cNvPr>
          <p:cNvSpPr txBox="1"/>
          <p:nvPr/>
        </p:nvSpPr>
        <p:spPr>
          <a:xfrm>
            <a:off x="969152" y="506202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5AB439-D033-233C-1816-5255300E3AF2}"/>
              </a:ext>
            </a:extLst>
          </p:cNvPr>
          <p:cNvSpPr txBox="1"/>
          <p:nvPr/>
        </p:nvSpPr>
        <p:spPr>
          <a:xfrm>
            <a:off x="1977574" y="6116674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4838F3D-2FE6-587F-E7E1-CC0DE8BF39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62" t="1886" r="2418" b="3756"/>
          <a:stretch/>
        </p:blipFill>
        <p:spPr>
          <a:xfrm>
            <a:off x="3613177" y="4065391"/>
            <a:ext cx="609709" cy="1286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F291E7A-1F61-3E78-147A-08B32956F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3547" y="1643866"/>
            <a:ext cx="548983" cy="12990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0DEA746-9F84-09EA-784F-C803D6BD46AB}"/>
              </a:ext>
            </a:extLst>
          </p:cNvPr>
          <p:cNvSpPr txBox="1"/>
          <p:nvPr/>
        </p:nvSpPr>
        <p:spPr>
          <a:xfrm>
            <a:off x="4649206" y="342705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45AB39-0795-9110-AC78-CFF500799625}"/>
              </a:ext>
            </a:extLst>
          </p:cNvPr>
          <p:cNvSpPr txBox="1"/>
          <p:nvPr/>
        </p:nvSpPr>
        <p:spPr>
          <a:xfrm>
            <a:off x="4649206" y="5906044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CF03D4-FA4C-5F1F-DC21-545C8AF13F68}"/>
              </a:ext>
            </a:extLst>
          </p:cNvPr>
          <p:cNvSpPr txBox="1"/>
          <p:nvPr/>
        </p:nvSpPr>
        <p:spPr>
          <a:xfrm>
            <a:off x="4745976" y="5539612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52L</a:t>
            </a:r>
            <a:endParaRPr lang="en-CA" sz="1000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11CD29-DD2E-804C-F5CA-497D5DF71798}"/>
              </a:ext>
            </a:extLst>
          </p:cNvPr>
          <p:cNvSpPr txBox="1"/>
          <p:nvPr/>
        </p:nvSpPr>
        <p:spPr>
          <a:xfrm>
            <a:off x="666383" y="485358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52L</a:t>
            </a:r>
            <a:endParaRPr lang="en-CA" sz="1000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E85BE-4864-3E20-3F8B-BFB15CA5AC33}"/>
              </a:ext>
            </a:extLst>
          </p:cNvPr>
          <p:cNvSpPr txBox="1"/>
          <p:nvPr/>
        </p:nvSpPr>
        <p:spPr>
          <a:xfrm>
            <a:off x="4745976" y="311245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52L</a:t>
            </a:r>
            <a:endParaRPr lang="en-CA" sz="1000" b="1" i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AC84D57-FDED-9C4D-EE14-43E1DF96FE43}"/>
              </a:ext>
            </a:extLst>
          </p:cNvPr>
          <p:cNvSpPr txBox="1">
            <a:spLocks/>
          </p:cNvSpPr>
          <p:nvPr/>
        </p:nvSpPr>
        <p:spPr>
          <a:xfrm>
            <a:off x="5647785" y="1663761"/>
            <a:ext cx="1534099" cy="4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Porosity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7F2D081-DBCF-C154-CB4A-A8D0114EB856}"/>
              </a:ext>
            </a:extLst>
          </p:cNvPr>
          <p:cNvSpPr txBox="1">
            <a:spLocks/>
          </p:cNvSpPr>
          <p:nvPr/>
        </p:nvSpPr>
        <p:spPr>
          <a:xfrm>
            <a:off x="5647784" y="4087153"/>
            <a:ext cx="1534099" cy="4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Clay Volume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A1A17B-70A5-990F-F623-04C1306D09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06" t="4324" r="9044" b="7505"/>
          <a:stretch/>
        </p:blipFill>
        <p:spPr>
          <a:xfrm>
            <a:off x="711099" y="5374571"/>
            <a:ext cx="757487" cy="1122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B426D6-79BE-EBEE-E73B-8FCD63ECD40B}"/>
              </a:ext>
            </a:extLst>
          </p:cNvPr>
          <p:cNvSpPr txBox="1"/>
          <p:nvPr/>
        </p:nvSpPr>
        <p:spPr>
          <a:xfrm>
            <a:off x="1368131" y="4683654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63K</a:t>
            </a:r>
            <a:endParaRPr lang="en-CA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8FBBE7-360F-30EC-3BA8-DFC32B7E5D66}"/>
              </a:ext>
            </a:extLst>
          </p:cNvPr>
          <p:cNvSpPr txBox="1"/>
          <p:nvPr/>
        </p:nvSpPr>
        <p:spPr>
          <a:xfrm>
            <a:off x="749876" y="4695774"/>
            <a:ext cx="646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70K</a:t>
            </a:r>
            <a:endParaRPr lang="en-CA" sz="1000" b="1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8B112A-E40F-0810-12C8-75231CF9CF8C}"/>
              </a:ext>
            </a:extLst>
          </p:cNvPr>
          <p:cNvSpPr txBox="1"/>
          <p:nvPr/>
        </p:nvSpPr>
        <p:spPr>
          <a:xfrm>
            <a:off x="395005" y="504418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34L</a:t>
            </a:r>
            <a:endParaRPr lang="en-CA" sz="1000" b="1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F0A44B-7868-FE12-23F1-D7F5BEF904E1}"/>
              </a:ext>
            </a:extLst>
          </p:cNvPr>
          <p:cNvSpPr txBox="1"/>
          <p:nvPr/>
        </p:nvSpPr>
        <p:spPr>
          <a:xfrm>
            <a:off x="3416072" y="6450693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NW</a:t>
            </a:r>
            <a:endParaRPr lang="en-CA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90B049-5F87-CBBD-8B8C-8220372113DE}"/>
              </a:ext>
            </a:extLst>
          </p:cNvPr>
          <p:cNvSpPr txBox="1"/>
          <p:nvPr/>
        </p:nvSpPr>
        <p:spPr>
          <a:xfrm>
            <a:off x="10970115" y="6446574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SE</a:t>
            </a:r>
            <a:endParaRPr lang="en-CA" sz="1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6D5C5F-9CC3-43FB-7736-CC158E872F55}"/>
              </a:ext>
            </a:extLst>
          </p:cNvPr>
          <p:cNvSpPr txBox="1"/>
          <p:nvPr/>
        </p:nvSpPr>
        <p:spPr>
          <a:xfrm>
            <a:off x="741579" y="4331518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D1D</a:t>
            </a:r>
            <a:endParaRPr lang="en-CA" sz="1000" b="1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84D0A6-9388-3712-C54E-31CE7ABF2D25}"/>
              </a:ext>
            </a:extLst>
          </p:cNvPr>
          <p:cNvSpPr txBox="1"/>
          <p:nvPr/>
        </p:nvSpPr>
        <p:spPr>
          <a:xfrm>
            <a:off x="1054453" y="4692331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76K</a:t>
            </a:r>
            <a:endParaRPr lang="en-CA" sz="1000" b="1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0E7D28-471D-100F-89A0-C85D27D9918E}"/>
              </a:ext>
            </a:extLst>
          </p:cNvPr>
          <p:cNvSpPr txBox="1"/>
          <p:nvPr/>
        </p:nvSpPr>
        <p:spPr>
          <a:xfrm>
            <a:off x="1634008" y="4656015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70J</a:t>
            </a:r>
            <a:endParaRPr lang="en-CA" sz="10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FB4F9-912D-C59B-EC32-2D833435EECA}"/>
              </a:ext>
            </a:extLst>
          </p:cNvPr>
          <p:cNvSpPr txBox="1"/>
          <p:nvPr/>
        </p:nvSpPr>
        <p:spPr>
          <a:xfrm>
            <a:off x="11094509" y="4161016"/>
            <a:ext cx="6833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F00FF"/>
                </a:highlight>
                <a:latin typeface="Segoe UI" panose="020B0502040204020203" pitchFamily="34" charset="0"/>
              </a:rPr>
              <a:t>MUSKWA</a:t>
            </a:r>
            <a:endParaRPr lang="en-CA" sz="600" b="1" dirty="0">
              <a:highlight>
                <a:srgbClr val="FF00F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BACD8-89CF-802E-407A-DDB18DDBDADF}"/>
              </a:ext>
            </a:extLst>
          </p:cNvPr>
          <p:cNvSpPr txBox="1"/>
          <p:nvPr/>
        </p:nvSpPr>
        <p:spPr>
          <a:xfrm>
            <a:off x="11095003" y="4393528"/>
            <a:ext cx="4873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854CD"/>
                </a:highlight>
                <a:latin typeface="Segoe UI" panose="020B0502040204020203" pitchFamily="34" charset="0"/>
              </a:rPr>
              <a:t>MOP</a:t>
            </a:r>
            <a:endParaRPr lang="en-CA" sz="600" b="1" dirty="0">
              <a:highlight>
                <a:srgbClr val="F854CD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D82E39-3DA2-94C3-BEE6-E5A9771CA8C8}"/>
              </a:ext>
            </a:extLst>
          </p:cNvPr>
          <p:cNvSpPr txBox="1"/>
          <p:nvPr/>
        </p:nvSpPr>
        <p:spPr>
          <a:xfrm>
            <a:off x="11091719" y="4592979"/>
            <a:ext cx="4647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EVIE</a:t>
            </a:r>
            <a:endParaRPr lang="en-CA" sz="600" b="1" dirty="0">
              <a:highlight>
                <a:srgbClr val="00FF00"/>
              </a:highligh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F1FA55-AE51-B8AE-1A87-F16086A72BD5}"/>
              </a:ext>
            </a:extLst>
          </p:cNvPr>
          <p:cNvSpPr txBox="1"/>
          <p:nvPr/>
        </p:nvSpPr>
        <p:spPr>
          <a:xfrm>
            <a:off x="11094509" y="4293371"/>
            <a:ext cx="6097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FF"/>
                </a:highlight>
                <a:latin typeface="Segoe UI" panose="020B0502040204020203" pitchFamily="34" charset="0"/>
              </a:rPr>
              <a:t>E-ZONE</a:t>
            </a:r>
            <a:endParaRPr lang="en-CA" sz="600" b="1" dirty="0">
              <a:highlight>
                <a:srgbClr val="00FFFF"/>
              </a:highligh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6534B0-3508-02C5-269F-14E2C774A775}"/>
              </a:ext>
            </a:extLst>
          </p:cNvPr>
          <p:cNvSpPr txBox="1"/>
          <p:nvPr/>
        </p:nvSpPr>
        <p:spPr>
          <a:xfrm>
            <a:off x="11094509" y="1752828"/>
            <a:ext cx="6833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F00FF"/>
                </a:highlight>
                <a:latin typeface="Segoe UI" panose="020B0502040204020203" pitchFamily="34" charset="0"/>
              </a:rPr>
              <a:t>MUSKWA</a:t>
            </a:r>
            <a:endParaRPr lang="en-CA" sz="600" b="1" dirty="0">
              <a:highlight>
                <a:srgbClr val="FF00FF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738113-D3FE-5E5D-99AA-8B6F3D5638B5}"/>
              </a:ext>
            </a:extLst>
          </p:cNvPr>
          <p:cNvSpPr txBox="1"/>
          <p:nvPr/>
        </p:nvSpPr>
        <p:spPr>
          <a:xfrm>
            <a:off x="11095003" y="1985340"/>
            <a:ext cx="4873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854CD"/>
                </a:highlight>
                <a:latin typeface="Segoe UI" panose="020B0502040204020203" pitchFamily="34" charset="0"/>
              </a:rPr>
              <a:t>MOP</a:t>
            </a:r>
            <a:endParaRPr lang="en-CA" sz="600" b="1" dirty="0">
              <a:highlight>
                <a:srgbClr val="F854CD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C07808-3158-CC14-5B9D-FABD61E87524}"/>
              </a:ext>
            </a:extLst>
          </p:cNvPr>
          <p:cNvSpPr txBox="1"/>
          <p:nvPr/>
        </p:nvSpPr>
        <p:spPr>
          <a:xfrm>
            <a:off x="11091719" y="2184791"/>
            <a:ext cx="4647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EVIE</a:t>
            </a:r>
            <a:endParaRPr lang="en-CA" sz="600" b="1" dirty="0">
              <a:highlight>
                <a:srgbClr val="00FF00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1FE326-F57A-BF52-061A-DDD2CB96AA13}"/>
              </a:ext>
            </a:extLst>
          </p:cNvPr>
          <p:cNvSpPr txBox="1"/>
          <p:nvPr/>
        </p:nvSpPr>
        <p:spPr>
          <a:xfrm>
            <a:off x="11094509" y="1885183"/>
            <a:ext cx="6097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FF"/>
                </a:highlight>
                <a:latin typeface="Segoe UI" panose="020B0502040204020203" pitchFamily="34" charset="0"/>
              </a:rPr>
              <a:t>E-ZONE</a:t>
            </a:r>
            <a:endParaRPr lang="en-CA" sz="600" b="1" dirty="0">
              <a:highlight>
                <a:srgbClr val="00FFFF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03A592-FA46-AAA9-FD2C-F0468B51C4DF}"/>
              </a:ext>
            </a:extLst>
          </p:cNvPr>
          <p:cNvSpPr txBox="1"/>
          <p:nvPr/>
        </p:nvSpPr>
        <p:spPr>
          <a:xfrm>
            <a:off x="11095142" y="4490860"/>
            <a:ext cx="9301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323130"/>
                </a:solidFill>
                <a:highlight>
                  <a:srgbClr val="808080"/>
                </a:highlight>
                <a:latin typeface="Segoe UI" panose="020B0502040204020203" pitchFamily="34" charset="0"/>
              </a:rPr>
              <a:t>MDC-LOP</a:t>
            </a:r>
            <a:endParaRPr lang="en-CA" sz="600" b="1" dirty="0">
              <a:highlight>
                <a:srgbClr val="808080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AD89EA-2134-1571-C0C5-8FE0C2262556}"/>
              </a:ext>
            </a:extLst>
          </p:cNvPr>
          <p:cNvSpPr txBox="1"/>
          <p:nvPr/>
        </p:nvSpPr>
        <p:spPr>
          <a:xfrm>
            <a:off x="11095141" y="2086006"/>
            <a:ext cx="9301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323130"/>
                </a:solidFill>
                <a:highlight>
                  <a:srgbClr val="808080"/>
                </a:highlight>
                <a:latin typeface="Segoe UI" panose="020B0502040204020203" pitchFamily="34" charset="0"/>
              </a:rPr>
              <a:t>MDC-LOP</a:t>
            </a:r>
            <a:endParaRPr lang="en-CA" sz="600" b="1" dirty="0">
              <a:highlight>
                <a:srgbClr val="808080"/>
              </a:highligh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FA5DE-779D-3540-333A-14EEBEA492C4}"/>
              </a:ext>
            </a:extLst>
          </p:cNvPr>
          <p:cNvSpPr txBox="1"/>
          <p:nvPr/>
        </p:nvSpPr>
        <p:spPr>
          <a:xfrm>
            <a:off x="9591306" y="3576691"/>
            <a:ext cx="213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11x vertical exaggeration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E9BBF2-2ED3-9323-0A58-A38453FFA2D4}"/>
              </a:ext>
            </a:extLst>
          </p:cNvPr>
          <p:cNvSpPr txBox="1"/>
          <p:nvPr/>
        </p:nvSpPr>
        <p:spPr>
          <a:xfrm>
            <a:off x="9591306" y="5990875"/>
            <a:ext cx="213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11x vertical exaggeration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7A6B99-23F8-9981-5551-EBA57D37999B}"/>
              </a:ext>
            </a:extLst>
          </p:cNvPr>
          <p:cNvSpPr txBox="1"/>
          <p:nvPr/>
        </p:nvSpPr>
        <p:spPr>
          <a:xfrm>
            <a:off x="4689660" y="566754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2009</a:t>
            </a:r>
            <a:endParaRPr lang="en-CA" sz="1000" b="1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3B32A6-24EF-70C8-CFF7-B7EF7122726F}"/>
              </a:ext>
            </a:extLst>
          </p:cNvPr>
          <p:cNvSpPr txBox="1"/>
          <p:nvPr/>
        </p:nvSpPr>
        <p:spPr>
          <a:xfrm>
            <a:off x="4689660" y="324438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2009</a:t>
            </a:r>
            <a:endParaRPr lang="en-CA" sz="1000" b="1" i="1" dirty="0"/>
          </a:p>
        </p:txBody>
      </p:sp>
    </p:spTree>
    <p:extLst>
      <p:ext uri="{BB962C8B-B14F-4D97-AF65-F5344CB8AC3E}">
        <p14:creationId xmlns:p14="http://schemas.microsoft.com/office/powerpoint/2010/main" val="898522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E3AA4AB3-63F2-A596-8F1C-EB005F9E1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074" y="3942551"/>
            <a:ext cx="7860672" cy="2398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F63A72-6268-4238-230B-A25D43C4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342" y="1539015"/>
            <a:ext cx="7864457" cy="2391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21C996-8396-490A-CAE8-4867A8CE4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42"/>
          <a:stretch/>
        </p:blipFill>
        <p:spPr>
          <a:xfrm>
            <a:off x="42361" y="3820639"/>
            <a:ext cx="3296681" cy="2685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3A0DE30-DBCB-31E4-02F2-DBED4EBAB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671632" cy="52053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70K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Targets MOP and </a:t>
            </a:r>
            <a:r>
              <a:rPr lang="en-US" b="0" dirty="0" err="1">
                <a:solidFill>
                  <a:srgbClr val="323130"/>
                </a:solidFill>
                <a:latin typeface="Segoe UI" panose="020B0502040204020203" pitchFamily="34" charset="0"/>
              </a:rPr>
              <a:t>EZone</a:t>
            </a:r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This is the pad most similar to 52L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2DFEF582-6AC3-D077-366D-5CE5C2B3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006" y="3819406"/>
            <a:ext cx="1301952" cy="1206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Etsho</a:t>
            </a:r>
            <a:r>
              <a:rPr lang="en-US" dirty="0">
                <a:latin typeface="Arial"/>
                <a:cs typeface="Arial"/>
              </a:rPr>
              <a:t>/</a:t>
            </a:r>
            <a:r>
              <a:rPr lang="en-US" dirty="0" err="1">
                <a:latin typeface="Arial"/>
                <a:cs typeface="Arial"/>
              </a:rPr>
              <a:t>Komie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22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361615-E88C-0011-88DA-3340D1F9D6FD}"/>
              </a:ext>
            </a:extLst>
          </p:cNvPr>
          <p:cNvSpPr/>
          <p:nvPr/>
        </p:nvSpPr>
        <p:spPr>
          <a:xfrm rot="19420912">
            <a:off x="2699719" y="4141042"/>
            <a:ext cx="191710" cy="283121"/>
          </a:xfrm>
          <a:prstGeom prst="ellipse">
            <a:avLst/>
          </a:prstGeom>
          <a:solidFill>
            <a:srgbClr val="FF0000">
              <a:alpha val="1490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ADA008-F26A-8DCF-B7CF-FEAB359FE83D}"/>
              </a:ext>
            </a:extLst>
          </p:cNvPr>
          <p:cNvSpPr txBox="1"/>
          <p:nvPr/>
        </p:nvSpPr>
        <p:spPr>
          <a:xfrm>
            <a:off x="969152" y="506202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5AB439-D033-233C-1816-5255300E3AF2}"/>
              </a:ext>
            </a:extLst>
          </p:cNvPr>
          <p:cNvSpPr txBox="1"/>
          <p:nvPr/>
        </p:nvSpPr>
        <p:spPr>
          <a:xfrm>
            <a:off x="1977574" y="6116674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4838F3D-2FE6-587F-E7E1-CC0DE8BF39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62" t="1886" r="2418" b="3756"/>
          <a:stretch/>
        </p:blipFill>
        <p:spPr>
          <a:xfrm>
            <a:off x="3620844" y="4084394"/>
            <a:ext cx="609709" cy="1286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F291E7A-1F61-3E78-147A-08B32956F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8364" y="1666444"/>
            <a:ext cx="548983" cy="12990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0DEA746-9F84-09EA-784F-C803D6BD46AB}"/>
              </a:ext>
            </a:extLst>
          </p:cNvPr>
          <p:cNvSpPr txBox="1"/>
          <p:nvPr/>
        </p:nvSpPr>
        <p:spPr>
          <a:xfrm>
            <a:off x="6421668" y="3431508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11CD29-DD2E-804C-F5CA-497D5DF71798}"/>
              </a:ext>
            </a:extLst>
          </p:cNvPr>
          <p:cNvSpPr txBox="1"/>
          <p:nvPr/>
        </p:nvSpPr>
        <p:spPr>
          <a:xfrm>
            <a:off x="712221" y="4738208"/>
            <a:ext cx="5365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70K</a:t>
            </a:r>
            <a:endParaRPr lang="en-CA" sz="1000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E85BE-4864-3E20-3F8B-BFB15CA5AC33}"/>
              </a:ext>
            </a:extLst>
          </p:cNvPr>
          <p:cNvSpPr txBox="1"/>
          <p:nvPr/>
        </p:nvSpPr>
        <p:spPr>
          <a:xfrm>
            <a:off x="6988702" y="298009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70K</a:t>
            </a:r>
            <a:endParaRPr lang="en-CA" sz="1000" b="1" i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D5DEA25-09A5-A5E0-DE28-2A1B18794FFF}"/>
              </a:ext>
            </a:extLst>
          </p:cNvPr>
          <p:cNvSpPr txBox="1">
            <a:spLocks/>
          </p:cNvSpPr>
          <p:nvPr/>
        </p:nvSpPr>
        <p:spPr>
          <a:xfrm>
            <a:off x="5647785" y="1663761"/>
            <a:ext cx="1534099" cy="4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Porosity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4C61A7D-739D-3C6C-BF39-BCD8FF93344D}"/>
              </a:ext>
            </a:extLst>
          </p:cNvPr>
          <p:cNvSpPr txBox="1">
            <a:spLocks/>
          </p:cNvSpPr>
          <p:nvPr/>
        </p:nvSpPr>
        <p:spPr>
          <a:xfrm>
            <a:off x="5647784" y="4079627"/>
            <a:ext cx="1534099" cy="4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Clay Volume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18C8F4-D7F1-BD26-489B-320D075C2A8D}"/>
              </a:ext>
            </a:extLst>
          </p:cNvPr>
          <p:cNvSpPr txBox="1"/>
          <p:nvPr/>
        </p:nvSpPr>
        <p:spPr>
          <a:xfrm>
            <a:off x="9625960" y="2833524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BDB9400-0B3D-F44F-5F5C-15A7176DAA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06" t="4324" r="9044" b="7505"/>
          <a:stretch/>
        </p:blipFill>
        <p:spPr>
          <a:xfrm>
            <a:off x="711099" y="5374571"/>
            <a:ext cx="757487" cy="1122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BB26B17-6B09-A63E-0CAF-BB94707F1FAB}"/>
              </a:ext>
            </a:extLst>
          </p:cNvPr>
          <p:cNvSpPr txBox="1"/>
          <p:nvPr/>
        </p:nvSpPr>
        <p:spPr>
          <a:xfrm>
            <a:off x="1267718" y="4768638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63K</a:t>
            </a:r>
            <a:endParaRPr lang="en-CA" sz="1000" b="1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D72991-D70C-72A2-83EC-E67AC6A73151}"/>
              </a:ext>
            </a:extLst>
          </p:cNvPr>
          <p:cNvSpPr txBox="1"/>
          <p:nvPr/>
        </p:nvSpPr>
        <p:spPr>
          <a:xfrm>
            <a:off x="633042" y="4882161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52L</a:t>
            </a:r>
            <a:endParaRPr lang="en-CA" sz="1000" b="1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33A2C9-11D3-4507-13DA-CA4316AB2B68}"/>
              </a:ext>
            </a:extLst>
          </p:cNvPr>
          <p:cNvSpPr txBox="1"/>
          <p:nvPr/>
        </p:nvSpPr>
        <p:spPr>
          <a:xfrm>
            <a:off x="361664" y="5072765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34L</a:t>
            </a:r>
            <a:endParaRPr lang="en-CA" sz="1000" b="1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3D0837-05E6-55E1-4D64-3E8450F03296}"/>
              </a:ext>
            </a:extLst>
          </p:cNvPr>
          <p:cNvSpPr txBox="1"/>
          <p:nvPr/>
        </p:nvSpPr>
        <p:spPr>
          <a:xfrm>
            <a:off x="3416072" y="6450693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NW</a:t>
            </a:r>
            <a:endParaRPr lang="en-CA" sz="16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7DC234-BC5C-64E3-A96D-4BA5F135B3BB}"/>
              </a:ext>
            </a:extLst>
          </p:cNvPr>
          <p:cNvSpPr txBox="1"/>
          <p:nvPr/>
        </p:nvSpPr>
        <p:spPr>
          <a:xfrm>
            <a:off x="10970115" y="6446574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SE</a:t>
            </a:r>
            <a:endParaRPr lang="en-CA" sz="16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78A3F8-D6CC-3E4A-279F-F46F394B6962}"/>
              </a:ext>
            </a:extLst>
          </p:cNvPr>
          <p:cNvSpPr txBox="1"/>
          <p:nvPr/>
        </p:nvSpPr>
        <p:spPr>
          <a:xfrm>
            <a:off x="711099" y="4361998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D1D</a:t>
            </a:r>
            <a:endParaRPr lang="en-CA" sz="1000" b="1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D9F9C2-8844-886E-6A02-BA95EF8D6E05}"/>
              </a:ext>
            </a:extLst>
          </p:cNvPr>
          <p:cNvSpPr txBox="1"/>
          <p:nvPr/>
        </p:nvSpPr>
        <p:spPr>
          <a:xfrm>
            <a:off x="984238" y="471305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76K</a:t>
            </a:r>
            <a:endParaRPr lang="en-CA" sz="1000" b="1" i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585852-F723-AFD9-5774-825D60B8040D}"/>
              </a:ext>
            </a:extLst>
          </p:cNvPr>
          <p:cNvSpPr txBox="1"/>
          <p:nvPr/>
        </p:nvSpPr>
        <p:spPr>
          <a:xfrm>
            <a:off x="1581612" y="463593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70J</a:t>
            </a:r>
            <a:endParaRPr lang="en-CA" sz="1000" b="1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7085E9-1174-BAC9-4E59-A07EA678FCA8}"/>
              </a:ext>
            </a:extLst>
          </p:cNvPr>
          <p:cNvSpPr txBox="1"/>
          <p:nvPr/>
        </p:nvSpPr>
        <p:spPr>
          <a:xfrm>
            <a:off x="5841238" y="307469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D1D</a:t>
            </a:r>
            <a:endParaRPr lang="en-CA" sz="1000" b="1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13942E-DFF9-74AC-A9E3-DFE67F6DE98C}"/>
              </a:ext>
            </a:extLst>
          </p:cNvPr>
          <p:cNvSpPr txBox="1"/>
          <p:nvPr/>
        </p:nvSpPr>
        <p:spPr>
          <a:xfrm>
            <a:off x="6419785" y="5837945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67D085-EAD9-ECA2-5A0D-76BB2FE74940}"/>
              </a:ext>
            </a:extLst>
          </p:cNvPr>
          <p:cNvSpPr txBox="1"/>
          <p:nvPr/>
        </p:nvSpPr>
        <p:spPr>
          <a:xfrm>
            <a:off x="6986819" y="538653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70K</a:t>
            </a:r>
            <a:endParaRPr lang="en-CA" sz="1000" b="1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216632-F3E5-9D15-332A-DD9E0FB0E831}"/>
              </a:ext>
            </a:extLst>
          </p:cNvPr>
          <p:cNvSpPr txBox="1"/>
          <p:nvPr/>
        </p:nvSpPr>
        <p:spPr>
          <a:xfrm>
            <a:off x="9624077" y="5239961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EB89BB-287F-D85A-74DD-C0E9E381063E}"/>
              </a:ext>
            </a:extLst>
          </p:cNvPr>
          <p:cNvSpPr txBox="1"/>
          <p:nvPr/>
        </p:nvSpPr>
        <p:spPr>
          <a:xfrm>
            <a:off x="5839355" y="548112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D1D</a:t>
            </a:r>
            <a:endParaRPr lang="en-CA" sz="1000" b="1" i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C2C693-3BBB-A310-46EA-F3D20255DBBE}"/>
              </a:ext>
            </a:extLst>
          </p:cNvPr>
          <p:cNvSpPr/>
          <p:nvPr/>
        </p:nvSpPr>
        <p:spPr>
          <a:xfrm>
            <a:off x="495814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917211F-C050-5C72-64B9-CD0C4C382F2D}"/>
              </a:ext>
            </a:extLst>
          </p:cNvPr>
          <p:cNvSpPr txBox="1">
            <a:spLocks/>
          </p:cNvSpPr>
          <p:nvPr/>
        </p:nvSpPr>
        <p:spPr>
          <a:xfrm>
            <a:off x="5110105" y="6458595"/>
            <a:ext cx="5018465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Analogue for 52L; wells have greater inclination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1F19B-8681-96D6-D2E6-7458A156A65A}"/>
              </a:ext>
            </a:extLst>
          </p:cNvPr>
          <p:cNvSpPr txBox="1"/>
          <p:nvPr/>
        </p:nvSpPr>
        <p:spPr>
          <a:xfrm>
            <a:off x="11094509" y="4301986"/>
            <a:ext cx="6833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F00FF"/>
                </a:highlight>
                <a:latin typeface="Segoe UI" panose="020B0502040204020203" pitchFamily="34" charset="0"/>
              </a:rPr>
              <a:t>MUSKWA</a:t>
            </a:r>
            <a:endParaRPr lang="en-CA" sz="600" b="1" dirty="0">
              <a:highlight>
                <a:srgbClr val="FF00F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6E12C2-5BE6-BCBB-5AD2-1E264BA16164}"/>
              </a:ext>
            </a:extLst>
          </p:cNvPr>
          <p:cNvSpPr txBox="1"/>
          <p:nvPr/>
        </p:nvSpPr>
        <p:spPr>
          <a:xfrm>
            <a:off x="11095003" y="4534498"/>
            <a:ext cx="4873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854CD"/>
                </a:highlight>
                <a:latin typeface="Segoe UI" panose="020B0502040204020203" pitchFamily="34" charset="0"/>
              </a:rPr>
              <a:t>MOP</a:t>
            </a:r>
            <a:endParaRPr lang="en-CA" sz="600" b="1" dirty="0">
              <a:highlight>
                <a:srgbClr val="F854CD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7A374-7AA1-7C22-9344-365EDE5B452E}"/>
              </a:ext>
            </a:extLst>
          </p:cNvPr>
          <p:cNvSpPr txBox="1"/>
          <p:nvPr/>
        </p:nvSpPr>
        <p:spPr>
          <a:xfrm>
            <a:off x="11091719" y="4733949"/>
            <a:ext cx="4647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EVIE</a:t>
            </a:r>
            <a:endParaRPr lang="en-CA" sz="600" b="1" dirty="0">
              <a:highlight>
                <a:srgbClr val="00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72A90-419F-041F-EADA-5631EBD017AC}"/>
              </a:ext>
            </a:extLst>
          </p:cNvPr>
          <p:cNvSpPr txBox="1"/>
          <p:nvPr/>
        </p:nvSpPr>
        <p:spPr>
          <a:xfrm>
            <a:off x="11094509" y="4434341"/>
            <a:ext cx="6097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FF"/>
                </a:highlight>
                <a:latin typeface="Segoe UI" panose="020B0502040204020203" pitchFamily="34" charset="0"/>
              </a:rPr>
              <a:t>E-ZONE</a:t>
            </a:r>
            <a:endParaRPr lang="en-CA" sz="600" b="1" dirty="0">
              <a:highlight>
                <a:srgbClr val="00FFFF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886D11-C3B0-89C1-AA50-A4DBAA1B7D96}"/>
              </a:ext>
            </a:extLst>
          </p:cNvPr>
          <p:cNvSpPr txBox="1"/>
          <p:nvPr/>
        </p:nvSpPr>
        <p:spPr>
          <a:xfrm>
            <a:off x="11094509" y="1893798"/>
            <a:ext cx="6833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F00FF"/>
                </a:highlight>
                <a:latin typeface="Segoe UI" panose="020B0502040204020203" pitchFamily="34" charset="0"/>
              </a:rPr>
              <a:t>MUSKWA</a:t>
            </a:r>
            <a:endParaRPr lang="en-CA" sz="600" b="1" dirty="0">
              <a:highlight>
                <a:srgbClr val="FF00FF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A703E-A6E1-49B6-5FDF-C754D8EF67C2}"/>
              </a:ext>
            </a:extLst>
          </p:cNvPr>
          <p:cNvSpPr txBox="1"/>
          <p:nvPr/>
        </p:nvSpPr>
        <p:spPr>
          <a:xfrm>
            <a:off x="11095003" y="2126310"/>
            <a:ext cx="4873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854CD"/>
                </a:highlight>
                <a:latin typeface="Segoe UI" panose="020B0502040204020203" pitchFamily="34" charset="0"/>
              </a:rPr>
              <a:t>MOP</a:t>
            </a:r>
            <a:endParaRPr lang="en-CA" sz="600" b="1" dirty="0">
              <a:highlight>
                <a:srgbClr val="F854CD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FC200-3651-67DA-4FAE-265A294469A8}"/>
              </a:ext>
            </a:extLst>
          </p:cNvPr>
          <p:cNvSpPr txBox="1"/>
          <p:nvPr/>
        </p:nvSpPr>
        <p:spPr>
          <a:xfrm>
            <a:off x="11091719" y="2325761"/>
            <a:ext cx="4647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EVIE</a:t>
            </a:r>
            <a:endParaRPr lang="en-CA" sz="600" b="1" dirty="0">
              <a:highlight>
                <a:srgbClr val="00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96F123-A248-50C5-8D4B-61CD31CEEEEE}"/>
              </a:ext>
            </a:extLst>
          </p:cNvPr>
          <p:cNvSpPr txBox="1"/>
          <p:nvPr/>
        </p:nvSpPr>
        <p:spPr>
          <a:xfrm>
            <a:off x="11094509" y="2026153"/>
            <a:ext cx="6097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FF"/>
                </a:highlight>
                <a:latin typeface="Segoe UI" panose="020B0502040204020203" pitchFamily="34" charset="0"/>
              </a:rPr>
              <a:t>E-ZONE</a:t>
            </a:r>
            <a:endParaRPr lang="en-CA" sz="600" b="1" dirty="0">
              <a:highlight>
                <a:srgbClr val="00FFFF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214825-1A24-F537-608B-14C29454422E}"/>
              </a:ext>
            </a:extLst>
          </p:cNvPr>
          <p:cNvSpPr txBox="1"/>
          <p:nvPr/>
        </p:nvSpPr>
        <p:spPr>
          <a:xfrm>
            <a:off x="11095142" y="4631830"/>
            <a:ext cx="9301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323130"/>
                </a:solidFill>
                <a:highlight>
                  <a:srgbClr val="808080"/>
                </a:highlight>
                <a:latin typeface="Segoe UI" panose="020B0502040204020203" pitchFamily="34" charset="0"/>
              </a:rPr>
              <a:t>MDC-LOP</a:t>
            </a:r>
            <a:endParaRPr lang="en-CA" sz="600" b="1" dirty="0">
              <a:highlight>
                <a:srgbClr val="808080"/>
              </a:highligh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05A005-D3C8-18A3-65CF-5E243B60B7B5}"/>
              </a:ext>
            </a:extLst>
          </p:cNvPr>
          <p:cNvSpPr txBox="1"/>
          <p:nvPr/>
        </p:nvSpPr>
        <p:spPr>
          <a:xfrm>
            <a:off x="11095141" y="2226976"/>
            <a:ext cx="9301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323130"/>
                </a:solidFill>
                <a:highlight>
                  <a:srgbClr val="808080"/>
                </a:highlight>
                <a:latin typeface="Segoe UI" panose="020B0502040204020203" pitchFamily="34" charset="0"/>
              </a:rPr>
              <a:t>MDC-LOP</a:t>
            </a:r>
            <a:endParaRPr lang="en-CA" sz="600" b="1" dirty="0">
              <a:highlight>
                <a:srgbClr val="808080"/>
              </a:highligh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4B6A51-1218-62E8-EF14-DEFB9BDE68E8}"/>
              </a:ext>
            </a:extLst>
          </p:cNvPr>
          <p:cNvSpPr txBox="1"/>
          <p:nvPr/>
        </p:nvSpPr>
        <p:spPr>
          <a:xfrm>
            <a:off x="9602736" y="3595741"/>
            <a:ext cx="213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11x vertical exaggeration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FAF99F-26D5-4231-524C-140A3DF01DB6}"/>
              </a:ext>
            </a:extLst>
          </p:cNvPr>
          <p:cNvSpPr txBox="1"/>
          <p:nvPr/>
        </p:nvSpPr>
        <p:spPr>
          <a:xfrm>
            <a:off x="9591306" y="6002305"/>
            <a:ext cx="213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11x vertical exaggeration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4D4F58-35FF-56CA-4E67-4D7506415088}"/>
              </a:ext>
            </a:extLst>
          </p:cNvPr>
          <p:cNvSpPr txBox="1"/>
          <p:nvPr/>
        </p:nvSpPr>
        <p:spPr>
          <a:xfrm>
            <a:off x="5809800" y="561420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2010</a:t>
            </a:r>
            <a:endParaRPr lang="en-CA" sz="1000" b="1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630A4E-6ADA-59EB-D1EF-A76C420FCBE7}"/>
              </a:ext>
            </a:extLst>
          </p:cNvPr>
          <p:cNvSpPr txBox="1"/>
          <p:nvPr/>
        </p:nvSpPr>
        <p:spPr>
          <a:xfrm>
            <a:off x="5809800" y="319104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2010</a:t>
            </a:r>
            <a:endParaRPr lang="en-CA" sz="1000" b="1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F644E5-B29B-2639-8EA8-9F2FC66C529B}"/>
              </a:ext>
            </a:extLst>
          </p:cNvPr>
          <p:cNvSpPr txBox="1"/>
          <p:nvPr/>
        </p:nvSpPr>
        <p:spPr>
          <a:xfrm>
            <a:off x="6933750" y="552657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2008</a:t>
            </a:r>
            <a:endParaRPr lang="en-CA" sz="1000" b="1" i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8C2A70-590A-34F3-EBB2-77EA4C543F7E}"/>
              </a:ext>
            </a:extLst>
          </p:cNvPr>
          <p:cNvSpPr txBox="1"/>
          <p:nvPr/>
        </p:nvSpPr>
        <p:spPr>
          <a:xfrm>
            <a:off x="6933750" y="310341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2008</a:t>
            </a:r>
            <a:endParaRPr lang="en-CA" sz="1000" b="1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398DF3-B0DC-82D6-7290-BBC6E815A89A}"/>
              </a:ext>
            </a:extLst>
          </p:cNvPr>
          <p:cNvSpPr txBox="1"/>
          <p:nvPr/>
        </p:nvSpPr>
        <p:spPr>
          <a:xfrm>
            <a:off x="9558840" y="502746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2007/2008</a:t>
            </a:r>
            <a:endParaRPr lang="en-CA" sz="1000" b="1" i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72510C-78B6-F2B9-7DE0-77B080991689}"/>
              </a:ext>
            </a:extLst>
          </p:cNvPr>
          <p:cNvSpPr txBox="1"/>
          <p:nvPr/>
        </p:nvSpPr>
        <p:spPr>
          <a:xfrm>
            <a:off x="9558840" y="260430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2007/2008</a:t>
            </a:r>
            <a:endParaRPr lang="en-CA" sz="1000" b="1" i="1" dirty="0"/>
          </a:p>
        </p:txBody>
      </p:sp>
    </p:spTree>
    <p:extLst>
      <p:ext uri="{BB962C8B-B14F-4D97-AF65-F5344CB8AC3E}">
        <p14:creationId xmlns:p14="http://schemas.microsoft.com/office/powerpoint/2010/main" val="2160587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8CC9C01-E800-01CA-A63B-A7649ADA6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" y="3840186"/>
            <a:ext cx="3337966" cy="26624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CB8F1C0-81CD-6665-491B-FBA54EBCB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274" y="3937459"/>
            <a:ext cx="7809591" cy="2380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9D553-BA6F-F7E4-9957-C89BABF08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274" y="1531871"/>
            <a:ext cx="7823708" cy="2379389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3A0DE30-DBCB-31E4-02F2-DBED4EBAB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671632" cy="52053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 err="1"/>
              <a:t>Komie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Wells consistently target Evie, MOP, and Muskwa as distinct units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2DFEF582-6AC3-D077-366D-5CE5C2B3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636" y="3840584"/>
            <a:ext cx="1301952" cy="1206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Etsho</a:t>
            </a:r>
            <a:r>
              <a:rPr lang="en-US" dirty="0">
                <a:latin typeface="Arial"/>
                <a:cs typeface="Arial"/>
              </a:rPr>
              <a:t>/</a:t>
            </a:r>
            <a:r>
              <a:rPr lang="en-US" dirty="0" err="1">
                <a:latin typeface="Arial"/>
                <a:cs typeface="Arial"/>
              </a:rPr>
              <a:t>Komie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23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361615-E88C-0011-88DA-3340D1F9D6FD}"/>
              </a:ext>
            </a:extLst>
          </p:cNvPr>
          <p:cNvSpPr/>
          <p:nvPr/>
        </p:nvSpPr>
        <p:spPr>
          <a:xfrm rot="19420912">
            <a:off x="2758349" y="4162220"/>
            <a:ext cx="191710" cy="283121"/>
          </a:xfrm>
          <a:prstGeom prst="ellipse">
            <a:avLst/>
          </a:prstGeom>
          <a:solidFill>
            <a:srgbClr val="FF0000">
              <a:alpha val="1490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ADA008-F26A-8DCF-B7CF-FEAB359FE83D}"/>
              </a:ext>
            </a:extLst>
          </p:cNvPr>
          <p:cNvSpPr txBox="1"/>
          <p:nvPr/>
        </p:nvSpPr>
        <p:spPr>
          <a:xfrm>
            <a:off x="969152" y="506202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5AB439-D033-233C-1816-5255300E3AF2}"/>
              </a:ext>
            </a:extLst>
          </p:cNvPr>
          <p:cNvSpPr txBox="1"/>
          <p:nvPr/>
        </p:nvSpPr>
        <p:spPr>
          <a:xfrm>
            <a:off x="1977574" y="6116674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4838F3D-2FE6-587F-E7E1-CC0DE8BF39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62" t="1886" r="2418" b="3756"/>
          <a:stretch/>
        </p:blipFill>
        <p:spPr>
          <a:xfrm>
            <a:off x="10568339" y="4884624"/>
            <a:ext cx="609709" cy="1286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F291E7A-1F61-3E78-147A-08B32956F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8594" y="2476515"/>
            <a:ext cx="548983" cy="12990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0DEA746-9F84-09EA-784F-C803D6BD46AB}"/>
              </a:ext>
            </a:extLst>
          </p:cNvPr>
          <p:cNvSpPr txBox="1"/>
          <p:nvPr/>
        </p:nvSpPr>
        <p:spPr>
          <a:xfrm>
            <a:off x="5382752" y="3370612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45AB39-0795-9110-AC78-CFF500799625}"/>
              </a:ext>
            </a:extLst>
          </p:cNvPr>
          <p:cNvSpPr txBox="1"/>
          <p:nvPr/>
        </p:nvSpPr>
        <p:spPr>
          <a:xfrm>
            <a:off x="5382752" y="584583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CF03D4-FA4C-5F1F-DC21-545C8AF13F68}"/>
              </a:ext>
            </a:extLst>
          </p:cNvPr>
          <p:cNvSpPr txBox="1"/>
          <p:nvPr/>
        </p:nvSpPr>
        <p:spPr>
          <a:xfrm>
            <a:off x="5949786" y="528188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63K</a:t>
            </a:r>
            <a:endParaRPr lang="en-CA" sz="1000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11CD29-DD2E-804C-F5CA-497D5DF71798}"/>
              </a:ext>
            </a:extLst>
          </p:cNvPr>
          <p:cNvSpPr txBox="1"/>
          <p:nvPr/>
        </p:nvSpPr>
        <p:spPr>
          <a:xfrm>
            <a:off x="1339399" y="478165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63K</a:t>
            </a:r>
            <a:endParaRPr lang="en-CA" sz="1000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E85BE-4864-3E20-3F8B-BFB15CA5AC33}"/>
              </a:ext>
            </a:extLst>
          </p:cNvPr>
          <p:cNvSpPr txBox="1"/>
          <p:nvPr/>
        </p:nvSpPr>
        <p:spPr>
          <a:xfrm>
            <a:off x="5949786" y="2860602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63K</a:t>
            </a:r>
            <a:endParaRPr lang="en-CA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AC0010-A915-4E7D-2EAB-C64CCF5E0FD9}"/>
              </a:ext>
            </a:extLst>
          </p:cNvPr>
          <p:cNvSpPr txBox="1"/>
          <p:nvPr/>
        </p:nvSpPr>
        <p:spPr>
          <a:xfrm>
            <a:off x="9927012" y="505052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364BC6-0746-4F46-5601-B69BFDB350A9}"/>
              </a:ext>
            </a:extLst>
          </p:cNvPr>
          <p:cNvSpPr txBox="1"/>
          <p:nvPr/>
        </p:nvSpPr>
        <p:spPr>
          <a:xfrm>
            <a:off x="9867119" y="263095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8A07BEF-B0FB-E253-BB63-CA1FF8BB37F6}"/>
              </a:ext>
            </a:extLst>
          </p:cNvPr>
          <p:cNvSpPr txBox="1">
            <a:spLocks/>
          </p:cNvSpPr>
          <p:nvPr/>
        </p:nvSpPr>
        <p:spPr>
          <a:xfrm>
            <a:off x="4552752" y="1663761"/>
            <a:ext cx="1534099" cy="4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Porosity</a:t>
            </a:r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7D1DFF1-3D85-288A-796D-68F4175B34D2}"/>
              </a:ext>
            </a:extLst>
          </p:cNvPr>
          <p:cNvSpPr txBox="1">
            <a:spLocks/>
          </p:cNvSpPr>
          <p:nvPr/>
        </p:nvSpPr>
        <p:spPr>
          <a:xfrm>
            <a:off x="4552751" y="4083390"/>
            <a:ext cx="1534099" cy="4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Clay Volume</a:t>
            </a:r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7E7564-1964-D0D1-507D-21B0AC3F6F61}"/>
              </a:ext>
            </a:extLst>
          </p:cNvPr>
          <p:cNvSpPr txBox="1"/>
          <p:nvPr/>
        </p:nvSpPr>
        <p:spPr>
          <a:xfrm>
            <a:off x="3925846" y="547940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D1D</a:t>
            </a:r>
            <a:endParaRPr lang="en-CA" sz="1000" b="1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309D4A-0659-0EFA-A78E-E564485F5B2B}"/>
              </a:ext>
            </a:extLst>
          </p:cNvPr>
          <p:cNvSpPr txBox="1"/>
          <p:nvPr/>
        </p:nvSpPr>
        <p:spPr>
          <a:xfrm>
            <a:off x="3925846" y="305220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D1D</a:t>
            </a:r>
            <a:endParaRPr lang="en-CA" sz="1000" b="1" i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F83C1E-21C8-0E15-6AF8-01E74FE324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06" t="4324" r="9044" b="7505"/>
          <a:stretch/>
        </p:blipFill>
        <p:spPr>
          <a:xfrm>
            <a:off x="711099" y="5374571"/>
            <a:ext cx="757487" cy="1122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6E554C-8CB6-3698-CC1B-6573F5EA0795}"/>
              </a:ext>
            </a:extLst>
          </p:cNvPr>
          <p:cNvSpPr txBox="1"/>
          <p:nvPr/>
        </p:nvSpPr>
        <p:spPr>
          <a:xfrm>
            <a:off x="786809" y="4737983"/>
            <a:ext cx="646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70K</a:t>
            </a:r>
            <a:endParaRPr lang="en-CA" sz="1000" b="1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20365-AAEF-250C-439B-A88D71322EBC}"/>
              </a:ext>
            </a:extLst>
          </p:cNvPr>
          <p:cNvSpPr txBox="1"/>
          <p:nvPr/>
        </p:nvSpPr>
        <p:spPr>
          <a:xfrm>
            <a:off x="371190" y="506323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34L</a:t>
            </a:r>
            <a:endParaRPr lang="en-CA" sz="1000" b="1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BA87CF-704E-6ADC-AB23-0840E3EB2381}"/>
              </a:ext>
            </a:extLst>
          </p:cNvPr>
          <p:cNvSpPr txBox="1"/>
          <p:nvPr/>
        </p:nvSpPr>
        <p:spPr>
          <a:xfrm>
            <a:off x="637805" y="4872635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52L</a:t>
            </a:r>
            <a:endParaRPr lang="en-CA" sz="1000" b="1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4C95C9-E4EE-BF4B-DC3C-6453399670E4}"/>
              </a:ext>
            </a:extLst>
          </p:cNvPr>
          <p:cNvSpPr txBox="1"/>
          <p:nvPr/>
        </p:nvSpPr>
        <p:spPr>
          <a:xfrm>
            <a:off x="3416072" y="6450693"/>
            <a:ext cx="585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NW</a:t>
            </a:r>
            <a:endParaRPr lang="en-CA" sz="1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C4A624-80F5-779C-C500-8238C0698F50}"/>
              </a:ext>
            </a:extLst>
          </p:cNvPr>
          <p:cNvSpPr txBox="1"/>
          <p:nvPr/>
        </p:nvSpPr>
        <p:spPr>
          <a:xfrm>
            <a:off x="10970115" y="6446574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SE</a:t>
            </a:r>
            <a:endParaRPr lang="en-CA" sz="1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B27BFB-B283-DB9C-946A-3E23E4B98949}"/>
              </a:ext>
            </a:extLst>
          </p:cNvPr>
          <p:cNvSpPr txBox="1"/>
          <p:nvPr/>
        </p:nvSpPr>
        <p:spPr>
          <a:xfrm>
            <a:off x="714909" y="4358188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D1D</a:t>
            </a:r>
            <a:endParaRPr lang="en-CA" sz="1000" b="1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5B6608-8947-FFE3-1EFD-3E0CFBB8DA88}"/>
              </a:ext>
            </a:extLst>
          </p:cNvPr>
          <p:cNvSpPr txBox="1"/>
          <p:nvPr/>
        </p:nvSpPr>
        <p:spPr>
          <a:xfrm>
            <a:off x="1036381" y="469700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76K</a:t>
            </a:r>
            <a:endParaRPr lang="en-CA" sz="1000" b="1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D18EF5-33C1-5A98-CF65-429B5410DB74}"/>
              </a:ext>
            </a:extLst>
          </p:cNvPr>
          <p:cNvSpPr txBox="1"/>
          <p:nvPr/>
        </p:nvSpPr>
        <p:spPr>
          <a:xfrm>
            <a:off x="1617711" y="461988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70J</a:t>
            </a:r>
            <a:endParaRPr lang="en-CA" sz="1000" b="1" i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A8C4813-FCD8-5DC4-0E65-47CDE588F0EC}"/>
              </a:ext>
            </a:extLst>
          </p:cNvPr>
          <p:cNvSpPr/>
          <p:nvPr/>
        </p:nvSpPr>
        <p:spPr>
          <a:xfrm>
            <a:off x="495814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CAAAA-5352-642C-6658-7B07DE27272E}"/>
              </a:ext>
            </a:extLst>
          </p:cNvPr>
          <p:cNvSpPr txBox="1">
            <a:spLocks/>
          </p:cNvSpPr>
          <p:nvPr/>
        </p:nvSpPr>
        <p:spPr>
          <a:xfrm>
            <a:off x="5049897" y="6458595"/>
            <a:ext cx="5018465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/>
              <a:t>Komie</a:t>
            </a:r>
            <a:r>
              <a:rPr lang="en-US" sz="1600" dirty="0"/>
              <a:t> wells are more parallel compared to </a:t>
            </a:r>
            <a:r>
              <a:rPr lang="en-US" sz="1600" dirty="0" err="1"/>
              <a:t>Etsho</a:t>
            </a:r>
            <a:endParaRPr lang="en-US" sz="16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4C1E3-74DE-8E43-2F29-89034D420EE3}"/>
              </a:ext>
            </a:extLst>
          </p:cNvPr>
          <p:cNvSpPr txBox="1"/>
          <p:nvPr/>
        </p:nvSpPr>
        <p:spPr>
          <a:xfrm>
            <a:off x="11094509" y="4064917"/>
            <a:ext cx="6833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F00FF"/>
                </a:highlight>
                <a:latin typeface="Segoe UI" panose="020B0502040204020203" pitchFamily="34" charset="0"/>
              </a:rPr>
              <a:t>MUSKWA</a:t>
            </a:r>
            <a:endParaRPr lang="en-CA" sz="600" b="1" dirty="0">
              <a:highlight>
                <a:srgbClr val="FF00FF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7989FA-1D25-AA42-8B50-8CD2CCC28A5C}"/>
              </a:ext>
            </a:extLst>
          </p:cNvPr>
          <p:cNvSpPr txBox="1"/>
          <p:nvPr/>
        </p:nvSpPr>
        <p:spPr>
          <a:xfrm>
            <a:off x="11095003" y="4278614"/>
            <a:ext cx="4873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854CD"/>
                </a:highlight>
                <a:latin typeface="Segoe UI" panose="020B0502040204020203" pitchFamily="34" charset="0"/>
              </a:rPr>
              <a:t>MOP</a:t>
            </a:r>
            <a:endParaRPr lang="en-CA" sz="600" b="1" dirty="0">
              <a:highlight>
                <a:srgbClr val="F854CD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E132DB-BE75-7990-436E-776957685DB0}"/>
              </a:ext>
            </a:extLst>
          </p:cNvPr>
          <p:cNvSpPr txBox="1"/>
          <p:nvPr/>
        </p:nvSpPr>
        <p:spPr>
          <a:xfrm>
            <a:off x="11091719" y="4478065"/>
            <a:ext cx="4647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EVIE</a:t>
            </a:r>
            <a:endParaRPr lang="en-CA" sz="600" b="1" dirty="0">
              <a:highlight>
                <a:srgbClr val="00FF00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13A110-DA02-7795-6C76-E58A75F366A6}"/>
              </a:ext>
            </a:extLst>
          </p:cNvPr>
          <p:cNvSpPr txBox="1"/>
          <p:nvPr/>
        </p:nvSpPr>
        <p:spPr>
          <a:xfrm>
            <a:off x="11094509" y="4178457"/>
            <a:ext cx="6097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FF"/>
                </a:highlight>
                <a:latin typeface="Segoe UI" panose="020B0502040204020203" pitchFamily="34" charset="0"/>
              </a:rPr>
              <a:t>E-ZONE</a:t>
            </a:r>
            <a:endParaRPr lang="en-CA" sz="600" b="1" dirty="0">
              <a:highlight>
                <a:srgbClr val="00FFFF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096FB3-6682-7D01-4F20-029A4623DD95}"/>
              </a:ext>
            </a:extLst>
          </p:cNvPr>
          <p:cNvSpPr txBox="1"/>
          <p:nvPr/>
        </p:nvSpPr>
        <p:spPr>
          <a:xfrm>
            <a:off x="11094509" y="1668018"/>
            <a:ext cx="6833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F00FF"/>
                </a:highlight>
                <a:latin typeface="Segoe UI" panose="020B0502040204020203" pitchFamily="34" charset="0"/>
              </a:rPr>
              <a:t>MUSKWA</a:t>
            </a:r>
            <a:endParaRPr lang="en-CA" sz="600" b="1" dirty="0">
              <a:highlight>
                <a:srgbClr val="FF00FF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F85300-0106-602E-ABF5-7E313529C34A}"/>
              </a:ext>
            </a:extLst>
          </p:cNvPr>
          <p:cNvSpPr txBox="1"/>
          <p:nvPr/>
        </p:nvSpPr>
        <p:spPr>
          <a:xfrm>
            <a:off x="11095003" y="1881715"/>
            <a:ext cx="4873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854CD"/>
                </a:highlight>
                <a:latin typeface="Segoe UI" panose="020B0502040204020203" pitchFamily="34" charset="0"/>
              </a:rPr>
              <a:t>MOP</a:t>
            </a:r>
            <a:endParaRPr lang="en-CA" sz="600" b="1" dirty="0">
              <a:highlight>
                <a:srgbClr val="F854CD"/>
              </a:highligh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9C01BB-797A-C717-2227-2AC45A079AA2}"/>
              </a:ext>
            </a:extLst>
          </p:cNvPr>
          <p:cNvSpPr txBox="1"/>
          <p:nvPr/>
        </p:nvSpPr>
        <p:spPr>
          <a:xfrm>
            <a:off x="11091719" y="2081166"/>
            <a:ext cx="4647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EVIE</a:t>
            </a:r>
            <a:endParaRPr lang="en-CA" sz="600" b="1" dirty="0">
              <a:highlight>
                <a:srgbClr val="00FF00"/>
              </a:highligh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A5CC18-73DE-952E-8E7C-2EF8235B5064}"/>
              </a:ext>
            </a:extLst>
          </p:cNvPr>
          <p:cNvSpPr txBox="1"/>
          <p:nvPr/>
        </p:nvSpPr>
        <p:spPr>
          <a:xfrm>
            <a:off x="11094509" y="1781558"/>
            <a:ext cx="6097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FF"/>
                </a:highlight>
                <a:latin typeface="Segoe UI" panose="020B0502040204020203" pitchFamily="34" charset="0"/>
              </a:rPr>
              <a:t>E-ZONE</a:t>
            </a:r>
            <a:endParaRPr lang="en-CA" sz="600" b="1" dirty="0">
              <a:highlight>
                <a:srgbClr val="00FFFF"/>
              </a:highligh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CC4563-4AE0-1542-F6E0-33EF1AFD3E96}"/>
              </a:ext>
            </a:extLst>
          </p:cNvPr>
          <p:cNvSpPr txBox="1"/>
          <p:nvPr/>
        </p:nvSpPr>
        <p:spPr>
          <a:xfrm>
            <a:off x="11095142" y="4375946"/>
            <a:ext cx="9301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323130"/>
                </a:solidFill>
                <a:highlight>
                  <a:srgbClr val="808080"/>
                </a:highlight>
                <a:latin typeface="Segoe UI" panose="020B0502040204020203" pitchFamily="34" charset="0"/>
              </a:rPr>
              <a:t>MDC-LOP</a:t>
            </a:r>
            <a:endParaRPr lang="en-CA" sz="600" b="1" dirty="0">
              <a:highlight>
                <a:srgbClr val="808080"/>
              </a:highligh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9CAFD3-6D80-76B4-9764-076AD9C94712}"/>
              </a:ext>
            </a:extLst>
          </p:cNvPr>
          <p:cNvSpPr txBox="1"/>
          <p:nvPr/>
        </p:nvSpPr>
        <p:spPr>
          <a:xfrm>
            <a:off x="11095141" y="1982381"/>
            <a:ext cx="9301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323130"/>
                </a:solidFill>
                <a:highlight>
                  <a:srgbClr val="808080"/>
                </a:highlight>
                <a:latin typeface="Segoe UI" panose="020B0502040204020203" pitchFamily="34" charset="0"/>
              </a:rPr>
              <a:t>MDC-LOP</a:t>
            </a:r>
            <a:endParaRPr lang="en-CA" sz="600" b="1" dirty="0">
              <a:highlight>
                <a:srgbClr val="808080"/>
              </a:highligh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1F8080-14EE-958A-1B7A-51764F8B6BEA}"/>
              </a:ext>
            </a:extLst>
          </p:cNvPr>
          <p:cNvSpPr txBox="1"/>
          <p:nvPr/>
        </p:nvSpPr>
        <p:spPr>
          <a:xfrm>
            <a:off x="3550436" y="3577622"/>
            <a:ext cx="213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11x vertical exaggeration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712E29-7D38-12EE-3B19-733C9533854A}"/>
              </a:ext>
            </a:extLst>
          </p:cNvPr>
          <p:cNvSpPr txBox="1"/>
          <p:nvPr/>
        </p:nvSpPr>
        <p:spPr>
          <a:xfrm>
            <a:off x="3550436" y="5980376"/>
            <a:ext cx="213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11x vertical exaggeration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68C95D-2943-C019-BBB1-CAAC6FB897AF}"/>
              </a:ext>
            </a:extLst>
          </p:cNvPr>
          <p:cNvSpPr txBox="1"/>
          <p:nvPr/>
        </p:nvSpPr>
        <p:spPr>
          <a:xfrm>
            <a:off x="3900990" y="561420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2010</a:t>
            </a:r>
            <a:endParaRPr lang="en-CA" sz="1000" b="1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A1D8F5-5A9A-B436-456D-0003D595D608}"/>
              </a:ext>
            </a:extLst>
          </p:cNvPr>
          <p:cNvSpPr txBox="1"/>
          <p:nvPr/>
        </p:nvSpPr>
        <p:spPr>
          <a:xfrm>
            <a:off x="3900990" y="319104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2010</a:t>
            </a:r>
            <a:endParaRPr lang="en-CA" sz="1000" b="1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DECB4B-7CE5-4D8D-937A-2E1BEA368C03}"/>
              </a:ext>
            </a:extLst>
          </p:cNvPr>
          <p:cNvSpPr txBox="1"/>
          <p:nvPr/>
        </p:nvSpPr>
        <p:spPr>
          <a:xfrm>
            <a:off x="5897430" y="540846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2009</a:t>
            </a:r>
            <a:endParaRPr lang="en-CA" sz="1000" b="1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ED4ADC-1B46-6F10-8A0B-C2EC62E923AD}"/>
              </a:ext>
            </a:extLst>
          </p:cNvPr>
          <p:cNvSpPr txBox="1"/>
          <p:nvPr/>
        </p:nvSpPr>
        <p:spPr>
          <a:xfrm>
            <a:off x="5897430" y="298530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2009</a:t>
            </a:r>
            <a:endParaRPr lang="en-CA" sz="1000" b="1" i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A71C9B-058D-AB85-6EFC-8C5F6D8D5532}"/>
              </a:ext>
            </a:extLst>
          </p:cNvPr>
          <p:cNvSpPr txBox="1"/>
          <p:nvPr/>
        </p:nvSpPr>
        <p:spPr>
          <a:xfrm>
            <a:off x="10084371" y="471949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2012</a:t>
            </a:r>
            <a:endParaRPr lang="en-CA" sz="1000" b="1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CD504D-7F15-D4C1-5673-3A5557D5B141}"/>
              </a:ext>
            </a:extLst>
          </p:cNvPr>
          <p:cNvSpPr txBox="1"/>
          <p:nvPr/>
        </p:nvSpPr>
        <p:spPr>
          <a:xfrm>
            <a:off x="10084371" y="229633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2012</a:t>
            </a:r>
            <a:endParaRPr lang="en-CA" sz="1000" b="1" i="1" dirty="0"/>
          </a:p>
        </p:txBody>
      </p:sp>
    </p:spTree>
    <p:extLst>
      <p:ext uri="{BB962C8B-B14F-4D97-AF65-F5344CB8AC3E}">
        <p14:creationId xmlns:p14="http://schemas.microsoft.com/office/powerpoint/2010/main" val="2627092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2DFEF582-6AC3-D077-366D-5CE5C2B3B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513" y="1462674"/>
            <a:ext cx="5253496" cy="48678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Kiwigana</a:t>
            </a:r>
            <a:r>
              <a:rPr lang="en-US" dirty="0">
                <a:latin typeface="Arial"/>
                <a:cs typeface="Arial"/>
              </a:rPr>
              <a:t>/</a:t>
            </a:r>
            <a:r>
              <a:rPr lang="en-US" dirty="0" err="1">
                <a:latin typeface="Arial"/>
                <a:cs typeface="Arial"/>
              </a:rPr>
              <a:t>Komie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24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E85F1-83C7-97F9-E102-A4765FB1766C}"/>
              </a:ext>
            </a:extLst>
          </p:cNvPr>
          <p:cNvSpPr txBox="1"/>
          <p:nvPr/>
        </p:nvSpPr>
        <p:spPr>
          <a:xfrm rot="17791299">
            <a:off x="4045930" y="293508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Bovie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Fault System 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985CE-B715-3493-B95A-A068128CE908}"/>
              </a:ext>
            </a:extLst>
          </p:cNvPr>
          <p:cNvSpPr txBox="1"/>
          <p:nvPr/>
        </p:nvSpPr>
        <p:spPr>
          <a:xfrm rot="2561809">
            <a:off x="7079295" y="3796714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BDDD4-B959-6D9F-B366-E5E3C5B7CA84}"/>
              </a:ext>
            </a:extLst>
          </p:cNvPr>
          <p:cNvSpPr txBox="1"/>
          <p:nvPr/>
        </p:nvSpPr>
        <p:spPr>
          <a:xfrm>
            <a:off x="7051155" y="6085598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200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200" b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2DCAD-CE80-7AF9-18F4-0D2BA81C6351}"/>
              </a:ext>
            </a:extLst>
          </p:cNvPr>
          <p:cNvSpPr txBox="1"/>
          <p:nvPr/>
        </p:nvSpPr>
        <p:spPr>
          <a:xfrm>
            <a:off x="5771619" y="1243393"/>
            <a:ext cx="9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NWT</a:t>
            </a:r>
            <a:endParaRPr lang="en-CA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74566-8701-6696-D233-E42DC26B4318}"/>
              </a:ext>
            </a:extLst>
          </p:cNvPr>
          <p:cNvSpPr txBox="1"/>
          <p:nvPr/>
        </p:nvSpPr>
        <p:spPr>
          <a:xfrm>
            <a:off x="3886689" y="2387493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Liard Basin</a:t>
            </a:r>
            <a:endParaRPr lang="en-CA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0D39B-EBD6-80DE-F812-5B0319B56454}"/>
              </a:ext>
            </a:extLst>
          </p:cNvPr>
          <p:cNvSpPr txBox="1"/>
          <p:nvPr/>
        </p:nvSpPr>
        <p:spPr>
          <a:xfrm>
            <a:off x="5799311" y="3135842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55105-69DB-3C05-8F06-02F2FA247167}"/>
              </a:ext>
            </a:extLst>
          </p:cNvPr>
          <p:cNvSpPr txBox="1"/>
          <p:nvPr/>
        </p:nvSpPr>
        <p:spPr>
          <a:xfrm>
            <a:off x="6772006" y="244275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Ootla</a:t>
            </a:r>
            <a:endParaRPr lang="en-CA" sz="10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AF516-9CBE-A52A-C7CE-F80BB00F0C2D}"/>
              </a:ext>
            </a:extLst>
          </p:cNvPr>
          <p:cNvSpPr txBox="1"/>
          <p:nvPr/>
        </p:nvSpPr>
        <p:spPr>
          <a:xfrm>
            <a:off x="5730816" y="225801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790F3-B5C0-A990-E68F-C2DD825E60DE}"/>
              </a:ext>
            </a:extLst>
          </p:cNvPr>
          <p:cNvSpPr txBox="1"/>
          <p:nvPr/>
        </p:nvSpPr>
        <p:spPr>
          <a:xfrm>
            <a:off x="6521716" y="3688238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361615-E88C-0011-88DA-3340D1F9D6FD}"/>
              </a:ext>
            </a:extLst>
          </p:cNvPr>
          <p:cNvSpPr/>
          <p:nvPr/>
        </p:nvSpPr>
        <p:spPr>
          <a:xfrm rot="18053078">
            <a:off x="5565182" y="3253154"/>
            <a:ext cx="806867" cy="1498239"/>
          </a:xfrm>
          <a:prstGeom prst="ellipse">
            <a:avLst/>
          </a:prstGeom>
          <a:solidFill>
            <a:srgbClr val="FF0000">
              <a:alpha val="1490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70272-18C8-4C60-E0D2-6EF0BF72FEF2}"/>
              </a:ext>
            </a:extLst>
          </p:cNvPr>
          <p:cNvSpPr txBox="1"/>
          <p:nvPr/>
        </p:nvSpPr>
        <p:spPr>
          <a:xfrm>
            <a:off x="5503894" y="160660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A05A85-62BC-73D4-54FD-D9DBC06E8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6" t="4324" r="9044" b="7505"/>
          <a:stretch/>
        </p:blipFill>
        <p:spPr>
          <a:xfrm>
            <a:off x="3553651" y="4306777"/>
            <a:ext cx="1198981" cy="1776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2505D3-254C-5ED5-3AD0-9179DA998D40}"/>
              </a:ext>
            </a:extLst>
          </p:cNvPr>
          <p:cNvSpPr txBox="1"/>
          <p:nvPr/>
        </p:nvSpPr>
        <p:spPr>
          <a:xfrm>
            <a:off x="6772006" y="301745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Gote</a:t>
            </a:r>
            <a:endParaRPr lang="en-CA" sz="10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39431-4597-0279-2BEB-AF32331EACDE}"/>
              </a:ext>
            </a:extLst>
          </p:cNvPr>
          <p:cNvSpPr txBox="1"/>
          <p:nvPr/>
        </p:nvSpPr>
        <p:spPr>
          <a:xfrm>
            <a:off x="5062997" y="390680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Kiwigana</a:t>
            </a:r>
            <a:endParaRPr lang="en-CA" sz="1000" b="1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01B87-9DF8-E5FB-8DAC-F40963331407}"/>
              </a:ext>
            </a:extLst>
          </p:cNvPr>
          <p:cNvSpPr txBox="1"/>
          <p:nvPr/>
        </p:nvSpPr>
        <p:spPr>
          <a:xfrm>
            <a:off x="8761964" y="1621997"/>
            <a:ext cx="1134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Cordova Embayment</a:t>
            </a:r>
            <a:endParaRPr lang="en-CA" sz="12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AA22D2-5EA2-D579-BC88-CE2C4A5B4C5F}"/>
              </a:ext>
            </a:extLst>
          </p:cNvPr>
          <p:cNvSpPr/>
          <p:nvPr/>
        </p:nvSpPr>
        <p:spPr>
          <a:xfrm>
            <a:off x="3626041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DCA11BD-6CB4-2A1F-3D98-C1FD1ADEAB8D}"/>
              </a:ext>
            </a:extLst>
          </p:cNvPr>
          <p:cNvSpPr txBox="1">
            <a:spLocks/>
          </p:cNvSpPr>
          <p:nvPr/>
        </p:nvSpPr>
        <p:spPr>
          <a:xfrm>
            <a:off x="4253242" y="6464973"/>
            <a:ext cx="3946252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Southernmost extent of development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48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A92425-1009-94B4-56C6-9379CBD5A000}"/>
              </a:ext>
            </a:extLst>
          </p:cNvPr>
          <p:cNvSpPr/>
          <p:nvPr/>
        </p:nvSpPr>
        <p:spPr>
          <a:xfrm>
            <a:off x="495814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396279F-09A1-4D88-FE1C-8F7005CFE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617" y="3941020"/>
            <a:ext cx="7839629" cy="23871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3A2A5E-6B18-955D-CE1F-67D60C88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617" y="1510395"/>
            <a:ext cx="7841301" cy="2382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68FB7E-852E-EBFA-CC93-085DDEA1D8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38"/>
          <a:stretch/>
        </p:blipFill>
        <p:spPr>
          <a:xfrm>
            <a:off x="40054" y="3842686"/>
            <a:ext cx="3420742" cy="26455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3A0DE30-DBCB-31E4-02F2-DBED4EBAB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671632" cy="52053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 err="1"/>
              <a:t>Kiwigana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Targets Muskwa and Evie, generally horizontal</a:t>
            </a:r>
          </a:p>
          <a:p>
            <a:pPr marL="0" indent="0" algn="l">
              <a:buNone/>
            </a:pPr>
            <a:r>
              <a:rPr lang="en-US" dirty="0" err="1"/>
              <a:t>Komie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Targets MOP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2DFEF582-6AC3-D077-366D-5CE5C2B3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844" y="3841782"/>
            <a:ext cx="1301952" cy="1206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Kiwigana</a:t>
            </a:r>
            <a:r>
              <a:rPr lang="en-US" dirty="0">
                <a:latin typeface="Arial"/>
                <a:cs typeface="Arial"/>
              </a:rPr>
              <a:t>/</a:t>
            </a:r>
            <a:r>
              <a:rPr lang="en-US" dirty="0" err="1">
                <a:latin typeface="Arial"/>
                <a:cs typeface="Arial"/>
              </a:rPr>
              <a:t>Komie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25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361615-E88C-0011-88DA-3340D1F9D6FD}"/>
              </a:ext>
            </a:extLst>
          </p:cNvPr>
          <p:cNvSpPr/>
          <p:nvPr/>
        </p:nvSpPr>
        <p:spPr>
          <a:xfrm rot="17726236">
            <a:off x="2649776" y="4260996"/>
            <a:ext cx="191710" cy="410221"/>
          </a:xfrm>
          <a:prstGeom prst="ellipse">
            <a:avLst/>
          </a:prstGeom>
          <a:solidFill>
            <a:srgbClr val="FF0000">
              <a:alpha val="1490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ADA008-F26A-8DCF-B7CF-FEAB359FE83D}"/>
              </a:ext>
            </a:extLst>
          </p:cNvPr>
          <p:cNvSpPr txBox="1"/>
          <p:nvPr/>
        </p:nvSpPr>
        <p:spPr>
          <a:xfrm>
            <a:off x="969152" y="506202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Kiwigana</a:t>
            </a:r>
            <a:endParaRPr lang="en-CA" sz="1000" b="1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5AB439-D033-233C-1816-5255300E3AF2}"/>
              </a:ext>
            </a:extLst>
          </p:cNvPr>
          <p:cNvSpPr txBox="1"/>
          <p:nvPr/>
        </p:nvSpPr>
        <p:spPr>
          <a:xfrm>
            <a:off x="2565646" y="554971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4838F3D-2FE6-587F-E7E1-CC0DE8BF39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62" t="1886" r="2418" b="3756"/>
          <a:stretch/>
        </p:blipFill>
        <p:spPr>
          <a:xfrm>
            <a:off x="3644250" y="4071640"/>
            <a:ext cx="609709" cy="1286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F291E7A-1F61-3E78-147A-08B32956F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890" y="1636340"/>
            <a:ext cx="548983" cy="12990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0DEA746-9F84-09EA-784F-C803D6BD46AB}"/>
              </a:ext>
            </a:extLst>
          </p:cNvPr>
          <p:cNvSpPr txBox="1"/>
          <p:nvPr/>
        </p:nvSpPr>
        <p:spPr>
          <a:xfrm>
            <a:off x="4178942" y="3541811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Kiwigana</a:t>
            </a:r>
            <a:endParaRPr lang="en-CA" sz="1000" b="1" i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D3F3CC1-3B32-4F95-6837-DD3657AB5B5C}"/>
              </a:ext>
            </a:extLst>
          </p:cNvPr>
          <p:cNvSpPr txBox="1">
            <a:spLocks/>
          </p:cNvSpPr>
          <p:nvPr/>
        </p:nvSpPr>
        <p:spPr>
          <a:xfrm>
            <a:off x="5647785" y="1663761"/>
            <a:ext cx="1534099" cy="4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Porosity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C2D978-F4F0-6506-A1BF-67BD44ECAD46}"/>
              </a:ext>
            </a:extLst>
          </p:cNvPr>
          <p:cNvSpPr txBox="1">
            <a:spLocks/>
          </p:cNvSpPr>
          <p:nvPr/>
        </p:nvSpPr>
        <p:spPr>
          <a:xfrm>
            <a:off x="5673455" y="4091083"/>
            <a:ext cx="1534099" cy="4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Clay Volume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6109CB-F713-CE33-5584-3BDD04F2C9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06" t="4324" r="9044" b="7505"/>
          <a:stretch/>
        </p:blipFill>
        <p:spPr>
          <a:xfrm>
            <a:off x="1333500" y="3840249"/>
            <a:ext cx="815007" cy="12072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55D9D5-40C4-FC48-EAF2-07ABF408E39E}"/>
              </a:ext>
            </a:extLst>
          </p:cNvPr>
          <p:cNvSpPr txBox="1"/>
          <p:nvPr/>
        </p:nvSpPr>
        <p:spPr>
          <a:xfrm>
            <a:off x="4204613" y="5987418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Kiwigana</a:t>
            </a:r>
            <a:endParaRPr lang="en-CA" sz="1000" b="1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6CF7DD-1CCF-9B66-5468-67B7B6E367DB}"/>
              </a:ext>
            </a:extLst>
          </p:cNvPr>
          <p:cNvSpPr txBox="1"/>
          <p:nvPr/>
        </p:nvSpPr>
        <p:spPr>
          <a:xfrm>
            <a:off x="10499971" y="330588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9BFE5A-00F4-35F9-76B7-B0CA024605DC}"/>
              </a:ext>
            </a:extLst>
          </p:cNvPr>
          <p:cNvSpPr txBox="1"/>
          <p:nvPr/>
        </p:nvSpPr>
        <p:spPr>
          <a:xfrm>
            <a:off x="10525642" y="569547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5CD189B-6452-0131-9CED-9BFB24866EDE}"/>
              </a:ext>
            </a:extLst>
          </p:cNvPr>
          <p:cNvSpPr txBox="1">
            <a:spLocks/>
          </p:cNvSpPr>
          <p:nvPr/>
        </p:nvSpPr>
        <p:spPr>
          <a:xfrm>
            <a:off x="5750795" y="6458595"/>
            <a:ext cx="3911111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Parallel, no cutting across </a:t>
            </a:r>
            <a:r>
              <a:rPr lang="en-US" sz="1600" dirty="0" err="1"/>
              <a:t>EZone</a:t>
            </a:r>
            <a:endParaRPr lang="en-US" sz="16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DDAF7-2AED-032C-220C-86646071A174}"/>
              </a:ext>
            </a:extLst>
          </p:cNvPr>
          <p:cNvSpPr txBox="1"/>
          <p:nvPr/>
        </p:nvSpPr>
        <p:spPr>
          <a:xfrm>
            <a:off x="3416072" y="6450693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NW</a:t>
            </a:r>
            <a:endParaRPr lang="en-CA" sz="1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35661F-C8EB-8D01-9C22-B58A12A3E572}"/>
              </a:ext>
            </a:extLst>
          </p:cNvPr>
          <p:cNvSpPr txBox="1"/>
          <p:nvPr/>
        </p:nvSpPr>
        <p:spPr>
          <a:xfrm>
            <a:off x="10970115" y="6446574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SE</a:t>
            </a:r>
            <a:endParaRPr lang="en-CA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C27F8-1273-42A6-A36C-750BF8AAD6D3}"/>
              </a:ext>
            </a:extLst>
          </p:cNvPr>
          <p:cNvSpPr txBox="1"/>
          <p:nvPr/>
        </p:nvSpPr>
        <p:spPr>
          <a:xfrm>
            <a:off x="11094509" y="5014456"/>
            <a:ext cx="6833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F00FF"/>
                </a:highlight>
                <a:latin typeface="Segoe UI" panose="020B0502040204020203" pitchFamily="34" charset="0"/>
              </a:rPr>
              <a:t>MUSKWA</a:t>
            </a:r>
            <a:endParaRPr lang="en-CA" sz="600" b="1" dirty="0">
              <a:highlight>
                <a:srgbClr val="FF00F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B3B2E-559D-730C-CEF9-CA89B00E37FA}"/>
              </a:ext>
            </a:extLst>
          </p:cNvPr>
          <p:cNvSpPr txBox="1"/>
          <p:nvPr/>
        </p:nvSpPr>
        <p:spPr>
          <a:xfrm>
            <a:off x="11095003" y="5216488"/>
            <a:ext cx="4873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854CD"/>
                </a:highlight>
                <a:latin typeface="Segoe UI" panose="020B0502040204020203" pitchFamily="34" charset="0"/>
              </a:rPr>
              <a:t>MOP</a:t>
            </a:r>
            <a:endParaRPr lang="en-CA" sz="600" b="1" dirty="0">
              <a:highlight>
                <a:srgbClr val="F854CD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1CD870-468A-81EF-2ED5-1840B0A85DB3}"/>
              </a:ext>
            </a:extLst>
          </p:cNvPr>
          <p:cNvSpPr txBox="1"/>
          <p:nvPr/>
        </p:nvSpPr>
        <p:spPr>
          <a:xfrm>
            <a:off x="11091719" y="5415939"/>
            <a:ext cx="4647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EVIE</a:t>
            </a:r>
            <a:endParaRPr lang="en-CA" sz="600" b="1" dirty="0">
              <a:highlight>
                <a:srgbClr val="00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2410F8-4FB6-9DF6-E097-F463336DCC29}"/>
              </a:ext>
            </a:extLst>
          </p:cNvPr>
          <p:cNvSpPr txBox="1"/>
          <p:nvPr/>
        </p:nvSpPr>
        <p:spPr>
          <a:xfrm>
            <a:off x="11094509" y="5116331"/>
            <a:ext cx="6097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FF"/>
                </a:highlight>
                <a:latin typeface="Segoe UI" panose="020B0502040204020203" pitchFamily="34" charset="0"/>
              </a:rPr>
              <a:t>E-ZONE</a:t>
            </a:r>
            <a:endParaRPr lang="en-CA" sz="600" b="1" dirty="0">
              <a:highlight>
                <a:srgbClr val="00FFFF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F19A11-89EB-F846-64DB-BDA12BEEA7A9}"/>
              </a:ext>
            </a:extLst>
          </p:cNvPr>
          <p:cNvSpPr txBox="1"/>
          <p:nvPr/>
        </p:nvSpPr>
        <p:spPr>
          <a:xfrm>
            <a:off x="11094509" y="2579598"/>
            <a:ext cx="6833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F00FF"/>
                </a:highlight>
                <a:latin typeface="Segoe UI" panose="020B0502040204020203" pitchFamily="34" charset="0"/>
              </a:rPr>
              <a:t>MUSKWA</a:t>
            </a:r>
            <a:endParaRPr lang="en-CA" sz="600" b="1" dirty="0">
              <a:highlight>
                <a:srgbClr val="FF00FF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203FEA-429E-6C6A-1956-73D57EEA2F47}"/>
              </a:ext>
            </a:extLst>
          </p:cNvPr>
          <p:cNvSpPr txBox="1"/>
          <p:nvPr/>
        </p:nvSpPr>
        <p:spPr>
          <a:xfrm>
            <a:off x="11095003" y="2777820"/>
            <a:ext cx="48739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F854CD"/>
                </a:highlight>
                <a:latin typeface="Segoe UI" panose="020B0502040204020203" pitchFamily="34" charset="0"/>
              </a:rPr>
              <a:t>MOP</a:t>
            </a:r>
            <a:endParaRPr lang="en-CA" sz="600" b="1" dirty="0">
              <a:highlight>
                <a:srgbClr val="F854CD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12637F-CD91-2CF5-74A8-87A68FB43C36}"/>
              </a:ext>
            </a:extLst>
          </p:cNvPr>
          <p:cNvSpPr txBox="1"/>
          <p:nvPr/>
        </p:nvSpPr>
        <p:spPr>
          <a:xfrm>
            <a:off x="11091719" y="2977271"/>
            <a:ext cx="4647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EVIE</a:t>
            </a:r>
            <a:endParaRPr lang="en-CA" sz="600" b="1" dirty="0">
              <a:highlight>
                <a:srgbClr val="00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6937F9-64A8-5F6D-4037-5AD435B2F0BF}"/>
              </a:ext>
            </a:extLst>
          </p:cNvPr>
          <p:cNvSpPr txBox="1"/>
          <p:nvPr/>
        </p:nvSpPr>
        <p:spPr>
          <a:xfrm>
            <a:off x="11094509" y="2677663"/>
            <a:ext cx="6097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solidFill>
                  <a:srgbClr val="323130"/>
                </a:solidFill>
                <a:effectLst/>
                <a:highlight>
                  <a:srgbClr val="00FFFF"/>
                </a:highlight>
                <a:latin typeface="Segoe UI" panose="020B0502040204020203" pitchFamily="34" charset="0"/>
              </a:rPr>
              <a:t>E-ZONE</a:t>
            </a:r>
            <a:endParaRPr lang="en-CA" sz="600" b="1" dirty="0">
              <a:highlight>
                <a:srgbClr val="00FF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F0B873-E80B-B095-34D2-5B9361D9B754}"/>
              </a:ext>
            </a:extLst>
          </p:cNvPr>
          <p:cNvSpPr txBox="1"/>
          <p:nvPr/>
        </p:nvSpPr>
        <p:spPr>
          <a:xfrm>
            <a:off x="11095142" y="5313820"/>
            <a:ext cx="60907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323130"/>
                </a:solidFill>
                <a:highlight>
                  <a:srgbClr val="808080"/>
                </a:highlight>
                <a:latin typeface="Segoe UI" panose="020B0502040204020203" pitchFamily="34" charset="0"/>
              </a:rPr>
              <a:t>MDC-LOP</a:t>
            </a:r>
            <a:endParaRPr lang="en-CA" sz="600" b="1" dirty="0">
              <a:highlight>
                <a:srgbClr val="80808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A47467-D86B-A32C-D971-48191295F0E7}"/>
              </a:ext>
            </a:extLst>
          </p:cNvPr>
          <p:cNvSpPr txBox="1"/>
          <p:nvPr/>
        </p:nvSpPr>
        <p:spPr>
          <a:xfrm>
            <a:off x="11095142" y="2878486"/>
            <a:ext cx="5388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323130"/>
                </a:solidFill>
                <a:highlight>
                  <a:srgbClr val="808080"/>
                </a:highlight>
                <a:latin typeface="Segoe UI" panose="020B0502040204020203" pitchFamily="34" charset="0"/>
              </a:rPr>
              <a:t>MDC-LOP</a:t>
            </a:r>
            <a:endParaRPr lang="en-CA" sz="600" b="1" dirty="0">
              <a:highlight>
                <a:srgbClr val="808080"/>
              </a:highligh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D3BD98-2D17-74A6-CCDA-75FF2311A4B0}"/>
              </a:ext>
            </a:extLst>
          </p:cNvPr>
          <p:cNvSpPr txBox="1"/>
          <p:nvPr/>
        </p:nvSpPr>
        <p:spPr>
          <a:xfrm>
            <a:off x="9610356" y="1614541"/>
            <a:ext cx="213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11x vertical exaggeration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8E482E-0390-CB2F-C8F1-CDC4F7517BF1}"/>
              </a:ext>
            </a:extLst>
          </p:cNvPr>
          <p:cNvSpPr txBox="1"/>
          <p:nvPr/>
        </p:nvSpPr>
        <p:spPr>
          <a:xfrm>
            <a:off x="9602736" y="4043965"/>
            <a:ext cx="213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11x vertical exaggeration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D95FDF-759F-3036-A788-F7BD39CD67F8}"/>
              </a:ext>
            </a:extLst>
          </p:cNvPr>
          <p:cNvSpPr txBox="1"/>
          <p:nvPr/>
        </p:nvSpPr>
        <p:spPr>
          <a:xfrm>
            <a:off x="4553375" y="5811174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2011</a:t>
            </a:r>
            <a:endParaRPr lang="en-CA" sz="1000" b="1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745D60-EFAC-01C2-AD77-092E0C7C772C}"/>
              </a:ext>
            </a:extLst>
          </p:cNvPr>
          <p:cNvSpPr txBox="1"/>
          <p:nvPr/>
        </p:nvSpPr>
        <p:spPr>
          <a:xfrm>
            <a:off x="4553375" y="3388014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2011</a:t>
            </a:r>
            <a:endParaRPr lang="en-CA" sz="1000" b="1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EBFDB1-AD37-2DCE-6D60-60E9B6D8D6BB}"/>
              </a:ext>
            </a:extLst>
          </p:cNvPr>
          <p:cNvSpPr txBox="1"/>
          <p:nvPr/>
        </p:nvSpPr>
        <p:spPr>
          <a:xfrm>
            <a:off x="3594220" y="584186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2012/2013</a:t>
            </a:r>
            <a:endParaRPr lang="en-CA" sz="1000" b="1" i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474B35-A7B3-3831-8A68-EFD5A4AA8194}"/>
              </a:ext>
            </a:extLst>
          </p:cNvPr>
          <p:cNvSpPr txBox="1"/>
          <p:nvPr/>
        </p:nvSpPr>
        <p:spPr>
          <a:xfrm>
            <a:off x="3594220" y="341870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2012/2013</a:t>
            </a:r>
            <a:endParaRPr lang="en-CA" sz="1000" b="1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107EE2-4286-DCB7-3DCF-2D6DE03A7D9C}"/>
              </a:ext>
            </a:extLst>
          </p:cNvPr>
          <p:cNvSpPr txBox="1"/>
          <p:nvPr/>
        </p:nvSpPr>
        <p:spPr>
          <a:xfrm>
            <a:off x="10586574" y="549776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2010</a:t>
            </a:r>
            <a:endParaRPr lang="en-CA" sz="1000" b="1" i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A2A678-9D66-2265-92A9-4AA5864D2661}"/>
              </a:ext>
            </a:extLst>
          </p:cNvPr>
          <p:cNvSpPr txBox="1"/>
          <p:nvPr/>
        </p:nvSpPr>
        <p:spPr>
          <a:xfrm>
            <a:off x="10586574" y="307460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2010</a:t>
            </a:r>
            <a:endParaRPr lang="en-CA" sz="1000" b="1" i="1" dirty="0"/>
          </a:p>
        </p:txBody>
      </p:sp>
    </p:spTree>
    <p:extLst>
      <p:ext uri="{BB962C8B-B14F-4D97-AF65-F5344CB8AC3E}">
        <p14:creationId xmlns:p14="http://schemas.microsoft.com/office/powerpoint/2010/main" val="315432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39750B-1474-4656-4216-20F9773D5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660" y="1460719"/>
            <a:ext cx="5035003" cy="48402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09B1FB1-9F2E-61BE-CF43-C75683C86C87}"/>
              </a:ext>
            </a:extLst>
          </p:cNvPr>
          <p:cNvSpPr/>
          <p:nvPr/>
        </p:nvSpPr>
        <p:spPr>
          <a:xfrm>
            <a:off x="567311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757F7E-CE57-42C4-D882-6F8D1D24F7CA}"/>
              </a:ext>
            </a:extLst>
          </p:cNvPr>
          <p:cNvGrpSpPr/>
          <p:nvPr/>
        </p:nvGrpSpPr>
        <p:grpSpPr>
          <a:xfrm>
            <a:off x="2978941" y="1385194"/>
            <a:ext cx="2484920" cy="5214270"/>
            <a:chOff x="2845591" y="1335664"/>
            <a:chExt cx="2484920" cy="52142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CE787A-B48F-4B78-0C11-3B4519F50A61}"/>
                </a:ext>
              </a:extLst>
            </p:cNvPr>
            <p:cNvSpPr/>
            <p:nvPr/>
          </p:nvSpPr>
          <p:spPr>
            <a:xfrm>
              <a:off x="2845592" y="4524948"/>
              <a:ext cx="366064" cy="40211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B7F2EB9-5DBD-C680-7508-01AB8CDD10B3}"/>
                </a:ext>
              </a:extLst>
            </p:cNvPr>
            <p:cNvGrpSpPr/>
            <p:nvPr/>
          </p:nvGrpSpPr>
          <p:grpSpPr>
            <a:xfrm>
              <a:off x="3197176" y="1335664"/>
              <a:ext cx="2133335" cy="5214270"/>
              <a:chOff x="1067386" y="1335664"/>
              <a:chExt cx="2133335" cy="5214270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8FCE05D2-BBAE-02AC-7569-021F058CC3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928" r="1716"/>
              <a:stretch/>
            </p:blipFill>
            <p:spPr>
              <a:xfrm>
                <a:off x="1094210" y="1686842"/>
                <a:ext cx="1225950" cy="48550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E5C32AB-8B86-E7D0-9958-47D61794BA87}"/>
                  </a:ext>
                </a:extLst>
              </p:cNvPr>
              <p:cNvSpPr/>
              <p:nvPr/>
            </p:nvSpPr>
            <p:spPr>
              <a:xfrm>
                <a:off x="1089485" y="1523754"/>
                <a:ext cx="486745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003894-07C9-E9B0-0150-6F45C6903421}"/>
                  </a:ext>
                </a:extLst>
              </p:cNvPr>
              <p:cNvSpPr/>
              <p:nvPr/>
            </p:nvSpPr>
            <p:spPr>
              <a:xfrm>
                <a:off x="1991964" y="1523429"/>
                <a:ext cx="33054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9644DE8-AB4F-0734-7726-235BA275EB1F}"/>
                  </a:ext>
                </a:extLst>
              </p:cNvPr>
              <p:cNvSpPr/>
              <p:nvPr/>
            </p:nvSpPr>
            <p:spPr>
              <a:xfrm>
                <a:off x="1572421" y="1523429"/>
                <a:ext cx="431639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BD25FD-1689-F8C9-3F81-BEEDBD90201C}"/>
                  </a:ext>
                </a:extLst>
              </p:cNvPr>
              <p:cNvSpPr txBox="1"/>
              <p:nvPr/>
            </p:nvSpPr>
            <p:spPr>
              <a:xfrm>
                <a:off x="2038281" y="1520191"/>
                <a:ext cx="29468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" b="1" dirty="0"/>
                  <a:t>φ</a:t>
                </a:r>
                <a:endParaRPr lang="en-CA" sz="800" b="1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8C532D5-F11B-4662-693E-204595C547C5}"/>
                  </a:ext>
                </a:extLst>
              </p:cNvPr>
              <p:cNvSpPr txBox="1"/>
              <p:nvPr/>
            </p:nvSpPr>
            <p:spPr>
              <a:xfrm>
                <a:off x="1571503" y="1495639"/>
                <a:ext cx="675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Mineral</a:t>
                </a:r>
              </a:p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content</a:t>
                </a:r>
                <a:endParaRPr lang="en-CA" sz="600" b="1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12262C8-DF2F-787B-2912-A72B4D94D9FB}"/>
                  </a:ext>
                </a:extLst>
              </p:cNvPr>
              <p:cNvSpPr txBox="1"/>
              <p:nvPr/>
            </p:nvSpPr>
            <p:spPr>
              <a:xfrm>
                <a:off x="1185512" y="1545245"/>
                <a:ext cx="29468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GR</a:t>
                </a:r>
                <a:endParaRPr lang="en-CA" sz="600" b="1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8803EC0-9822-0F6D-48FF-D76D08137FE5}"/>
                  </a:ext>
                </a:extLst>
              </p:cNvPr>
              <p:cNvSpPr/>
              <p:nvPr/>
            </p:nvSpPr>
            <p:spPr>
              <a:xfrm>
                <a:off x="1089485" y="1335664"/>
                <a:ext cx="123197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B081A3-6093-1304-2E67-A178C3C755EC}"/>
                  </a:ext>
                </a:extLst>
              </p:cNvPr>
              <p:cNvSpPr txBox="1"/>
              <p:nvPr/>
            </p:nvSpPr>
            <p:spPr>
              <a:xfrm>
                <a:off x="1067386" y="1343969"/>
                <a:ext cx="12807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0" dirty="0">
                    <a:effectLst/>
                    <a:latin typeface="Segoe UI" panose="020B0502040204020203" pitchFamily="34" charset="0"/>
                  </a:rPr>
                  <a:t>200-d-052-L-094-O-08/00</a:t>
                </a:r>
                <a:endParaRPr lang="en-CA" sz="700" b="1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B72F49-40FC-A69C-AF7E-FB6754BC90EE}"/>
                  </a:ext>
                </a:extLst>
              </p:cNvPr>
              <p:cNvSpPr txBox="1"/>
              <p:nvPr/>
            </p:nvSpPr>
            <p:spPr>
              <a:xfrm>
                <a:off x="2235075" y="6303713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KEG RIVER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B2CBAA-9678-6D7A-96B3-CB2D2E4A9E12}"/>
                  </a:ext>
                </a:extLst>
              </p:cNvPr>
              <p:cNvSpPr txBox="1"/>
              <p:nvPr/>
            </p:nvSpPr>
            <p:spPr>
              <a:xfrm>
                <a:off x="2238798" y="1875165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00FF"/>
                    </a:highlight>
                    <a:latin typeface="Segoe UI" panose="020B0502040204020203" pitchFamily="34" charset="0"/>
                  </a:rPr>
                  <a:t>MUSKWA</a:t>
                </a:r>
                <a:endParaRPr lang="en-CA" sz="1000" b="1" dirty="0">
                  <a:highlight>
                    <a:srgbClr val="FF00FF"/>
                  </a:highligh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C190301-D10D-E3D4-1BDB-A46877363FE6}"/>
                  </a:ext>
                </a:extLst>
              </p:cNvPr>
              <p:cNvSpPr txBox="1"/>
              <p:nvPr/>
            </p:nvSpPr>
            <p:spPr>
              <a:xfrm>
                <a:off x="2240377" y="340778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FF00"/>
                    </a:highlight>
                    <a:latin typeface="Segoe UI" panose="020B0502040204020203" pitchFamily="34" charset="0"/>
                  </a:rPr>
                  <a:t>OTTER PARK</a:t>
                </a:r>
                <a:endParaRPr lang="en-CA" sz="1000" b="1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F52A38B-119A-883A-A5F0-0183D550779E}"/>
                  </a:ext>
                </a:extLst>
              </p:cNvPr>
              <p:cNvSpPr txBox="1"/>
              <p:nvPr/>
            </p:nvSpPr>
            <p:spPr>
              <a:xfrm>
                <a:off x="2238799" y="3588016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E-ZONE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7962E6B-90E5-47A7-F3A0-97D1019A8033}"/>
                  </a:ext>
                </a:extLst>
              </p:cNvPr>
              <p:cNvSpPr txBox="1"/>
              <p:nvPr/>
            </p:nvSpPr>
            <p:spPr>
              <a:xfrm>
                <a:off x="2235074" y="452494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MOP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A76C220-2A1C-A09E-BA83-E2BFFDC24575}"/>
                  </a:ext>
                </a:extLst>
              </p:cNvPr>
              <p:cNvSpPr txBox="1"/>
              <p:nvPr/>
            </p:nvSpPr>
            <p:spPr>
              <a:xfrm>
                <a:off x="2238127" y="490547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323130"/>
                    </a:solidFill>
                    <a:highlight>
                      <a:srgbClr val="808080"/>
                    </a:highlight>
                    <a:latin typeface="Segoe UI" panose="020B0502040204020203" pitchFamily="34" charset="0"/>
                  </a:rPr>
                  <a:t>L</a:t>
                </a:r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808080"/>
                    </a:highlight>
                    <a:latin typeface="Segoe UI" panose="020B0502040204020203" pitchFamily="34" charset="0"/>
                  </a:rPr>
                  <a:t>OP</a:t>
                </a:r>
                <a:endParaRPr lang="en-CA" sz="1000" b="1" dirty="0">
                  <a:highlight>
                    <a:srgbClr val="808080"/>
                  </a:highlight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1799E7-283D-3A58-D3F0-927255317F61}"/>
                  </a:ext>
                </a:extLst>
              </p:cNvPr>
              <p:cNvSpPr txBox="1"/>
              <p:nvPr/>
            </p:nvSpPr>
            <p:spPr>
              <a:xfrm>
                <a:off x="2238227" y="5128114"/>
                <a:ext cx="930183" cy="238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KLUA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8666B05-93F0-C6EA-DB2E-A8E6770F7068}"/>
                  </a:ext>
                </a:extLst>
              </p:cNvPr>
              <p:cNvSpPr txBox="1"/>
              <p:nvPr/>
            </p:nvSpPr>
            <p:spPr>
              <a:xfrm>
                <a:off x="2238127" y="5464982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00"/>
                    </a:highlight>
                    <a:latin typeface="Segoe UI" panose="020B0502040204020203" pitchFamily="34" charset="0"/>
                  </a:rPr>
                  <a:t>EVIE</a:t>
                </a:r>
                <a:endParaRPr lang="en-CA" sz="1000" b="1" dirty="0">
                  <a:highlight>
                    <a:srgbClr val="00FF00"/>
                  </a:highlight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F20D10B-4FD0-A739-184D-672C368E27F8}"/>
                  </a:ext>
                </a:extLst>
              </p:cNvPr>
              <p:cNvSpPr txBox="1"/>
              <p:nvPr/>
            </p:nvSpPr>
            <p:spPr>
              <a:xfrm>
                <a:off x="2241622" y="530086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MDC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580D819-4D6A-2E93-0139-48E406B4FDBA}"/>
                </a:ext>
              </a:extLst>
            </p:cNvPr>
            <p:cNvSpPr/>
            <p:nvPr/>
          </p:nvSpPr>
          <p:spPr>
            <a:xfrm>
              <a:off x="2845591" y="1901787"/>
              <a:ext cx="364323" cy="172306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E6619DC-A307-C432-79D0-14FB3A93D6EF}"/>
                </a:ext>
              </a:extLst>
            </p:cNvPr>
            <p:cNvSpPr/>
            <p:nvPr/>
          </p:nvSpPr>
          <p:spPr>
            <a:xfrm>
              <a:off x="2849109" y="4933950"/>
              <a:ext cx="364323" cy="5581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D75EE93-5D7B-D056-6B8F-F3C5BE56848C}"/>
                </a:ext>
              </a:extLst>
            </p:cNvPr>
            <p:cNvSpPr/>
            <p:nvPr/>
          </p:nvSpPr>
          <p:spPr>
            <a:xfrm>
              <a:off x="2850493" y="5492076"/>
              <a:ext cx="364323" cy="82204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6791596-0CEA-463A-4CAC-2A10F6841195}"/>
                </a:ext>
              </a:extLst>
            </p:cNvPr>
            <p:cNvSpPr txBox="1"/>
            <p:nvPr/>
          </p:nvSpPr>
          <p:spPr>
            <a:xfrm rot="18769781">
              <a:off x="2799022" y="4538294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MOP</a:t>
              </a:r>
              <a:endParaRPr lang="en-CA" sz="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0F9C151-A6A6-8847-5C4B-AFC9AE3881CA}"/>
                </a:ext>
              </a:extLst>
            </p:cNvPr>
            <p:cNvSpPr txBox="1"/>
            <p:nvPr/>
          </p:nvSpPr>
          <p:spPr>
            <a:xfrm rot="18769781">
              <a:off x="2815511" y="5613412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Evie</a:t>
              </a:r>
              <a:endParaRPr lang="en-CA" sz="8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B75E6A6-1918-625E-B52E-5D08F16C0305}"/>
                </a:ext>
              </a:extLst>
            </p:cNvPr>
            <p:cNvSpPr txBox="1"/>
            <p:nvPr/>
          </p:nvSpPr>
          <p:spPr>
            <a:xfrm rot="18769781">
              <a:off x="2759862" y="2474699"/>
              <a:ext cx="694273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Muskwa-</a:t>
              </a:r>
            </a:p>
            <a:p>
              <a:r>
                <a:rPr lang="en-US" sz="800" b="1" dirty="0">
                  <a:solidFill>
                    <a:srgbClr val="323130"/>
                  </a:solidFill>
                  <a:latin typeface="Segoe UI" panose="020B0502040204020203" pitchFamily="34" charset="0"/>
                </a:rPr>
                <a:t>OP</a:t>
              </a:r>
              <a:endParaRPr lang="en-CA" sz="8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F3B90D-D447-F987-DA55-13CFBD6A3B5F}"/>
                </a:ext>
              </a:extLst>
            </p:cNvPr>
            <p:cNvSpPr txBox="1"/>
            <p:nvPr/>
          </p:nvSpPr>
          <p:spPr>
            <a:xfrm rot="18809737">
              <a:off x="2818473" y="4977703"/>
              <a:ext cx="582200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LOP-MDC</a:t>
              </a:r>
              <a:endParaRPr lang="en-CA" sz="800" b="1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5116418-6B6F-1A34-CC29-EA94D8B75AAB}"/>
                </a:ext>
              </a:extLst>
            </p:cNvPr>
            <p:cNvSpPr/>
            <p:nvPr/>
          </p:nvSpPr>
          <p:spPr>
            <a:xfrm>
              <a:off x="2847332" y="3624851"/>
              <a:ext cx="364323" cy="924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D8C290-FBDB-82FF-D509-4A9C43F0AF3A}"/>
                </a:ext>
              </a:extLst>
            </p:cNvPr>
            <p:cNvSpPr txBox="1"/>
            <p:nvPr/>
          </p:nvSpPr>
          <p:spPr>
            <a:xfrm rot="18809737">
              <a:off x="2774560" y="3939394"/>
              <a:ext cx="582200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 err="1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EZone</a:t>
              </a:r>
              <a:endParaRPr lang="en-CA" sz="800" b="1" dirty="0"/>
            </a:p>
          </p:txBody>
        </p:sp>
      </p:grp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26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E85F1-83C7-97F9-E102-A4765FB1766C}"/>
              </a:ext>
            </a:extLst>
          </p:cNvPr>
          <p:cNvSpPr txBox="1"/>
          <p:nvPr/>
        </p:nvSpPr>
        <p:spPr>
          <a:xfrm rot="17791299">
            <a:off x="5982174" y="2889181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Bovie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Fault System 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985CE-B715-3493-B95A-A068128CE908}"/>
              </a:ext>
            </a:extLst>
          </p:cNvPr>
          <p:cNvSpPr txBox="1"/>
          <p:nvPr/>
        </p:nvSpPr>
        <p:spPr>
          <a:xfrm rot="2561809">
            <a:off x="9038399" y="375462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BDDD4-B959-6D9F-B366-E5E3C5B7CA84}"/>
              </a:ext>
            </a:extLst>
          </p:cNvPr>
          <p:cNvSpPr txBox="1"/>
          <p:nvPr/>
        </p:nvSpPr>
        <p:spPr>
          <a:xfrm>
            <a:off x="8946467" y="5987247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200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200" b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74566-8701-6696-D233-E42DC26B4318}"/>
              </a:ext>
            </a:extLst>
          </p:cNvPr>
          <p:cNvSpPr txBox="1"/>
          <p:nvPr/>
        </p:nvSpPr>
        <p:spPr>
          <a:xfrm>
            <a:off x="5830553" y="2364454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Liard Basin</a:t>
            </a:r>
            <a:endParaRPr lang="en-CA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0D39B-EBD6-80DE-F812-5B0319B56454}"/>
              </a:ext>
            </a:extLst>
          </p:cNvPr>
          <p:cNvSpPr txBox="1"/>
          <p:nvPr/>
        </p:nvSpPr>
        <p:spPr>
          <a:xfrm>
            <a:off x="7743175" y="311280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55105-69DB-3C05-8F06-02F2FA247167}"/>
              </a:ext>
            </a:extLst>
          </p:cNvPr>
          <p:cNvSpPr txBox="1"/>
          <p:nvPr/>
        </p:nvSpPr>
        <p:spPr>
          <a:xfrm>
            <a:off x="9060490" y="2431735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Ootla</a:t>
            </a:r>
            <a:endParaRPr lang="en-CA" sz="10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70272-18C8-4C60-E0D2-6EF0BF72FEF2}"/>
              </a:ext>
            </a:extLst>
          </p:cNvPr>
          <p:cNvSpPr txBox="1"/>
          <p:nvPr/>
        </p:nvSpPr>
        <p:spPr>
          <a:xfrm>
            <a:off x="7447758" y="158357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sp>
        <p:nvSpPr>
          <p:cNvPr id="52" name="Star: 5 Points 51">
            <a:extLst>
              <a:ext uri="{FF2B5EF4-FFF2-40B4-BE49-F238E27FC236}">
                <a16:creationId xmlns:a16="http://schemas.microsoft.com/office/drawing/2014/main" id="{C77539AD-52BF-AAFC-575F-903DA7AD2DA4}"/>
              </a:ext>
            </a:extLst>
          </p:cNvPr>
          <p:cNvSpPr/>
          <p:nvPr/>
        </p:nvSpPr>
        <p:spPr>
          <a:xfrm>
            <a:off x="8287591" y="3112803"/>
            <a:ext cx="164173" cy="171910"/>
          </a:xfrm>
          <a:prstGeom prst="star5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E76746-A23C-505C-9E13-30D4838AE2AB}"/>
              </a:ext>
            </a:extLst>
          </p:cNvPr>
          <p:cNvSpPr txBox="1"/>
          <p:nvPr/>
        </p:nvSpPr>
        <p:spPr>
          <a:xfrm>
            <a:off x="5608461" y="1434049"/>
            <a:ext cx="1942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0.05 contour interval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58E183C2-3F0A-4FEF-3271-44572A46A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388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Evie Quartz Tiering</a:t>
            </a:r>
          </a:p>
        </p:txBody>
      </p:sp>
      <p:sp>
        <p:nvSpPr>
          <p:cNvPr id="55" name="Content Placeholder 3">
            <a:extLst>
              <a:ext uri="{FF2B5EF4-FFF2-40B4-BE49-F238E27FC236}">
                <a16:creationId xmlns:a16="http://schemas.microsoft.com/office/drawing/2014/main" id="{610E8CCC-6938-E9DA-F4C5-17724BFAD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399657" cy="397146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Quartz tiering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Green:            &gt;0.7</a:t>
            </a:r>
          </a:p>
          <a:p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Yellow:            &gt;0.6</a:t>
            </a:r>
          </a:p>
          <a:p>
            <a:pPr algn="l"/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E47257-C381-AC09-2934-24642BC4FFD6}"/>
              </a:ext>
            </a:extLst>
          </p:cNvPr>
          <p:cNvSpPr txBox="1"/>
          <p:nvPr/>
        </p:nvSpPr>
        <p:spPr>
          <a:xfrm>
            <a:off x="7674680" y="223497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6E08A2-54CD-9508-1C96-FF049AC9F175}"/>
              </a:ext>
            </a:extLst>
          </p:cNvPr>
          <p:cNvSpPr txBox="1"/>
          <p:nvPr/>
        </p:nvSpPr>
        <p:spPr>
          <a:xfrm>
            <a:off x="7006861" y="388376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Kiwigana</a:t>
            </a:r>
            <a:endParaRPr lang="en-CA" sz="1000" b="1" i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0AC0A2-19F9-6161-ED83-8644B159A377}"/>
              </a:ext>
            </a:extLst>
          </p:cNvPr>
          <p:cNvSpPr txBox="1"/>
          <p:nvPr/>
        </p:nvSpPr>
        <p:spPr>
          <a:xfrm>
            <a:off x="8465580" y="366519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6D3FBA-4063-4B88-6E23-A4DFE32680BE}"/>
              </a:ext>
            </a:extLst>
          </p:cNvPr>
          <p:cNvSpPr txBox="1"/>
          <p:nvPr/>
        </p:nvSpPr>
        <p:spPr>
          <a:xfrm>
            <a:off x="8715870" y="299441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Gote</a:t>
            </a:r>
            <a:endParaRPr lang="en-CA" sz="1000" b="1" i="1" dirty="0"/>
          </a:p>
        </p:txBody>
      </p: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2A0566D2-BE25-A500-8DED-64B09222710E}"/>
              </a:ext>
            </a:extLst>
          </p:cNvPr>
          <p:cNvSpPr txBox="1">
            <a:spLocks/>
          </p:cNvSpPr>
          <p:nvPr/>
        </p:nvSpPr>
        <p:spPr>
          <a:xfrm>
            <a:off x="6566483" y="6454288"/>
            <a:ext cx="4152606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0.45 – 0.6, low overall variability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29011C-4294-E43B-7FD5-354753C25B2C}"/>
              </a:ext>
            </a:extLst>
          </p:cNvPr>
          <p:cNvSpPr txBox="1"/>
          <p:nvPr/>
        </p:nvSpPr>
        <p:spPr>
          <a:xfrm>
            <a:off x="7735573" y="1232929"/>
            <a:ext cx="9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NWT</a:t>
            </a:r>
            <a:endParaRPr lang="en-CA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31947-B255-2C2A-D10F-31720C41F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6" t="4324" r="9044" b="7505"/>
          <a:stretch/>
        </p:blipFill>
        <p:spPr>
          <a:xfrm>
            <a:off x="9541372" y="1460842"/>
            <a:ext cx="1198981" cy="1776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473009-CEC8-99C9-C4B7-F7B72FF4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253" y="2770848"/>
            <a:ext cx="571890" cy="2294172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5A2685B-94A4-524E-2572-01E1B00D94B7}"/>
              </a:ext>
            </a:extLst>
          </p:cNvPr>
          <p:cNvSpPr/>
          <p:nvPr/>
        </p:nvSpPr>
        <p:spPr>
          <a:xfrm>
            <a:off x="2980831" y="5548494"/>
            <a:ext cx="1617170" cy="815158"/>
          </a:xfrm>
          <a:custGeom>
            <a:avLst/>
            <a:gdLst>
              <a:gd name="connsiteX0" fmla="*/ 0 w 1445623"/>
              <a:gd name="connsiteY0" fmla="*/ 0 h 888275"/>
              <a:gd name="connsiteX1" fmla="*/ 8709 w 1445623"/>
              <a:gd name="connsiteY1" fmla="*/ 888275 h 888275"/>
              <a:gd name="connsiteX2" fmla="*/ 1445623 w 1445623"/>
              <a:gd name="connsiteY2" fmla="*/ 888275 h 888275"/>
              <a:gd name="connsiteX3" fmla="*/ 1428206 w 1445623"/>
              <a:gd name="connsiteY3" fmla="*/ 8709 h 888275"/>
              <a:gd name="connsiteX4" fmla="*/ 0 w 1445623"/>
              <a:gd name="connsiteY4" fmla="*/ 0 h 88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623" h="888275">
                <a:moveTo>
                  <a:pt x="0" y="0"/>
                </a:moveTo>
                <a:lnTo>
                  <a:pt x="8709" y="888275"/>
                </a:lnTo>
                <a:lnTo>
                  <a:pt x="1445623" y="888275"/>
                </a:lnTo>
                <a:lnTo>
                  <a:pt x="1428206" y="87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>
              <a:alpha val="14902"/>
            </a:srgbClr>
          </a:solidFill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8430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83A4ADD-6C19-EAD7-0032-DE131F99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689" y="1509928"/>
            <a:ext cx="5019318" cy="47910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09B1FB1-9F2E-61BE-CF43-C75683C86C87}"/>
              </a:ext>
            </a:extLst>
          </p:cNvPr>
          <p:cNvSpPr/>
          <p:nvPr/>
        </p:nvSpPr>
        <p:spPr>
          <a:xfrm>
            <a:off x="567311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757F7E-CE57-42C4-D882-6F8D1D24F7CA}"/>
              </a:ext>
            </a:extLst>
          </p:cNvPr>
          <p:cNvGrpSpPr/>
          <p:nvPr/>
        </p:nvGrpSpPr>
        <p:grpSpPr>
          <a:xfrm>
            <a:off x="2978941" y="1385194"/>
            <a:ext cx="2484920" cy="5214270"/>
            <a:chOff x="2845591" y="1335664"/>
            <a:chExt cx="2484920" cy="52142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CE787A-B48F-4B78-0C11-3B4519F50A61}"/>
                </a:ext>
              </a:extLst>
            </p:cNvPr>
            <p:cNvSpPr/>
            <p:nvPr/>
          </p:nvSpPr>
          <p:spPr>
            <a:xfrm>
              <a:off x="2845592" y="4524948"/>
              <a:ext cx="366064" cy="40211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B7F2EB9-5DBD-C680-7508-01AB8CDD10B3}"/>
                </a:ext>
              </a:extLst>
            </p:cNvPr>
            <p:cNvGrpSpPr/>
            <p:nvPr/>
          </p:nvGrpSpPr>
          <p:grpSpPr>
            <a:xfrm>
              <a:off x="3197176" y="1335664"/>
              <a:ext cx="2133335" cy="5214270"/>
              <a:chOff x="1067386" y="1335664"/>
              <a:chExt cx="2133335" cy="5214270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8FCE05D2-BBAE-02AC-7569-021F058CC3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928" r="1716"/>
              <a:stretch/>
            </p:blipFill>
            <p:spPr>
              <a:xfrm>
                <a:off x="1094210" y="1686842"/>
                <a:ext cx="1225950" cy="48550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E5C32AB-8B86-E7D0-9958-47D61794BA87}"/>
                  </a:ext>
                </a:extLst>
              </p:cNvPr>
              <p:cNvSpPr/>
              <p:nvPr/>
            </p:nvSpPr>
            <p:spPr>
              <a:xfrm>
                <a:off x="1089485" y="1523754"/>
                <a:ext cx="486745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003894-07C9-E9B0-0150-6F45C6903421}"/>
                  </a:ext>
                </a:extLst>
              </p:cNvPr>
              <p:cNvSpPr/>
              <p:nvPr/>
            </p:nvSpPr>
            <p:spPr>
              <a:xfrm>
                <a:off x="1991964" y="1523429"/>
                <a:ext cx="33054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9644DE8-AB4F-0734-7726-235BA275EB1F}"/>
                  </a:ext>
                </a:extLst>
              </p:cNvPr>
              <p:cNvSpPr/>
              <p:nvPr/>
            </p:nvSpPr>
            <p:spPr>
              <a:xfrm>
                <a:off x="1572421" y="1523429"/>
                <a:ext cx="431639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BD25FD-1689-F8C9-3F81-BEEDBD90201C}"/>
                  </a:ext>
                </a:extLst>
              </p:cNvPr>
              <p:cNvSpPr txBox="1"/>
              <p:nvPr/>
            </p:nvSpPr>
            <p:spPr>
              <a:xfrm>
                <a:off x="2038281" y="1520191"/>
                <a:ext cx="29468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" b="1" dirty="0"/>
                  <a:t>φ</a:t>
                </a:r>
                <a:endParaRPr lang="en-CA" sz="800" b="1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8C532D5-F11B-4662-693E-204595C547C5}"/>
                  </a:ext>
                </a:extLst>
              </p:cNvPr>
              <p:cNvSpPr txBox="1"/>
              <p:nvPr/>
            </p:nvSpPr>
            <p:spPr>
              <a:xfrm>
                <a:off x="1571503" y="1495639"/>
                <a:ext cx="675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Mineral</a:t>
                </a:r>
              </a:p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content</a:t>
                </a:r>
                <a:endParaRPr lang="en-CA" sz="600" b="1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12262C8-DF2F-787B-2912-A72B4D94D9FB}"/>
                  </a:ext>
                </a:extLst>
              </p:cNvPr>
              <p:cNvSpPr txBox="1"/>
              <p:nvPr/>
            </p:nvSpPr>
            <p:spPr>
              <a:xfrm>
                <a:off x="1185512" y="1545245"/>
                <a:ext cx="29468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GR</a:t>
                </a:r>
                <a:endParaRPr lang="en-CA" sz="600" b="1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8803EC0-9822-0F6D-48FF-D76D08137FE5}"/>
                  </a:ext>
                </a:extLst>
              </p:cNvPr>
              <p:cNvSpPr/>
              <p:nvPr/>
            </p:nvSpPr>
            <p:spPr>
              <a:xfrm>
                <a:off x="1089485" y="1335664"/>
                <a:ext cx="123197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B081A3-6093-1304-2E67-A178C3C755EC}"/>
                  </a:ext>
                </a:extLst>
              </p:cNvPr>
              <p:cNvSpPr txBox="1"/>
              <p:nvPr/>
            </p:nvSpPr>
            <p:spPr>
              <a:xfrm>
                <a:off x="1067386" y="1343969"/>
                <a:ext cx="12807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0" dirty="0">
                    <a:effectLst/>
                    <a:latin typeface="Segoe UI" panose="020B0502040204020203" pitchFamily="34" charset="0"/>
                  </a:rPr>
                  <a:t>200-d-052-L-094-O-08/00</a:t>
                </a:r>
                <a:endParaRPr lang="en-CA" sz="700" b="1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B72F49-40FC-A69C-AF7E-FB6754BC90EE}"/>
                  </a:ext>
                </a:extLst>
              </p:cNvPr>
              <p:cNvSpPr txBox="1"/>
              <p:nvPr/>
            </p:nvSpPr>
            <p:spPr>
              <a:xfrm>
                <a:off x="2235075" y="6303713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KEG RIVER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B2CBAA-9678-6D7A-96B3-CB2D2E4A9E12}"/>
                  </a:ext>
                </a:extLst>
              </p:cNvPr>
              <p:cNvSpPr txBox="1"/>
              <p:nvPr/>
            </p:nvSpPr>
            <p:spPr>
              <a:xfrm>
                <a:off x="2238798" y="1875165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00FF"/>
                    </a:highlight>
                    <a:latin typeface="Segoe UI" panose="020B0502040204020203" pitchFamily="34" charset="0"/>
                  </a:rPr>
                  <a:t>MUSKWA</a:t>
                </a:r>
                <a:endParaRPr lang="en-CA" sz="1000" b="1" dirty="0">
                  <a:highlight>
                    <a:srgbClr val="FF00FF"/>
                  </a:highligh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C190301-D10D-E3D4-1BDB-A46877363FE6}"/>
                  </a:ext>
                </a:extLst>
              </p:cNvPr>
              <p:cNvSpPr txBox="1"/>
              <p:nvPr/>
            </p:nvSpPr>
            <p:spPr>
              <a:xfrm>
                <a:off x="2240377" y="340778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FF00"/>
                    </a:highlight>
                    <a:latin typeface="Segoe UI" panose="020B0502040204020203" pitchFamily="34" charset="0"/>
                  </a:rPr>
                  <a:t>OTTER PARK</a:t>
                </a:r>
                <a:endParaRPr lang="en-CA" sz="1000" b="1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F52A38B-119A-883A-A5F0-0183D550779E}"/>
                  </a:ext>
                </a:extLst>
              </p:cNvPr>
              <p:cNvSpPr txBox="1"/>
              <p:nvPr/>
            </p:nvSpPr>
            <p:spPr>
              <a:xfrm>
                <a:off x="2238799" y="3588016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E-ZONE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7962E6B-90E5-47A7-F3A0-97D1019A8033}"/>
                  </a:ext>
                </a:extLst>
              </p:cNvPr>
              <p:cNvSpPr txBox="1"/>
              <p:nvPr/>
            </p:nvSpPr>
            <p:spPr>
              <a:xfrm>
                <a:off x="2235074" y="452494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MOP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A76C220-2A1C-A09E-BA83-E2BFFDC24575}"/>
                  </a:ext>
                </a:extLst>
              </p:cNvPr>
              <p:cNvSpPr txBox="1"/>
              <p:nvPr/>
            </p:nvSpPr>
            <p:spPr>
              <a:xfrm>
                <a:off x="2238127" y="490547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323130"/>
                    </a:solidFill>
                    <a:highlight>
                      <a:srgbClr val="808080"/>
                    </a:highlight>
                    <a:latin typeface="Segoe UI" panose="020B0502040204020203" pitchFamily="34" charset="0"/>
                  </a:rPr>
                  <a:t>L</a:t>
                </a:r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808080"/>
                    </a:highlight>
                    <a:latin typeface="Segoe UI" panose="020B0502040204020203" pitchFamily="34" charset="0"/>
                  </a:rPr>
                  <a:t>OP</a:t>
                </a:r>
                <a:endParaRPr lang="en-CA" sz="1000" b="1" dirty="0">
                  <a:highlight>
                    <a:srgbClr val="808080"/>
                  </a:highlight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1799E7-283D-3A58-D3F0-927255317F61}"/>
                  </a:ext>
                </a:extLst>
              </p:cNvPr>
              <p:cNvSpPr txBox="1"/>
              <p:nvPr/>
            </p:nvSpPr>
            <p:spPr>
              <a:xfrm>
                <a:off x="2238227" y="5128114"/>
                <a:ext cx="930183" cy="238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KLUA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8666B05-93F0-C6EA-DB2E-A8E6770F7068}"/>
                  </a:ext>
                </a:extLst>
              </p:cNvPr>
              <p:cNvSpPr txBox="1"/>
              <p:nvPr/>
            </p:nvSpPr>
            <p:spPr>
              <a:xfrm>
                <a:off x="2238127" y="5464982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00"/>
                    </a:highlight>
                    <a:latin typeface="Segoe UI" panose="020B0502040204020203" pitchFamily="34" charset="0"/>
                  </a:rPr>
                  <a:t>EVIE</a:t>
                </a:r>
                <a:endParaRPr lang="en-CA" sz="1000" b="1" dirty="0">
                  <a:highlight>
                    <a:srgbClr val="00FF00"/>
                  </a:highlight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F20D10B-4FD0-A739-184D-672C368E27F8}"/>
                  </a:ext>
                </a:extLst>
              </p:cNvPr>
              <p:cNvSpPr txBox="1"/>
              <p:nvPr/>
            </p:nvSpPr>
            <p:spPr>
              <a:xfrm>
                <a:off x="2241622" y="530086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MDC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580D819-4D6A-2E93-0139-48E406B4FDBA}"/>
                </a:ext>
              </a:extLst>
            </p:cNvPr>
            <p:cNvSpPr/>
            <p:nvPr/>
          </p:nvSpPr>
          <p:spPr>
            <a:xfrm>
              <a:off x="2845591" y="1901787"/>
              <a:ext cx="364323" cy="172306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E6619DC-A307-C432-79D0-14FB3A93D6EF}"/>
                </a:ext>
              </a:extLst>
            </p:cNvPr>
            <p:cNvSpPr/>
            <p:nvPr/>
          </p:nvSpPr>
          <p:spPr>
            <a:xfrm>
              <a:off x="2849109" y="4933950"/>
              <a:ext cx="364323" cy="5581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D75EE93-5D7B-D056-6B8F-F3C5BE56848C}"/>
                </a:ext>
              </a:extLst>
            </p:cNvPr>
            <p:cNvSpPr/>
            <p:nvPr/>
          </p:nvSpPr>
          <p:spPr>
            <a:xfrm>
              <a:off x="2850493" y="5492076"/>
              <a:ext cx="364323" cy="82204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6791596-0CEA-463A-4CAC-2A10F6841195}"/>
                </a:ext>
              </a:extLst>
            </p:cNvPr>
            <p:cNvSpPr txBox="1"/>
            <p:nvPr/>
          </p:nvSpPr>
          <p:spPr>
            <a:xfrm rot="18769781">
              <a:off x="2799022" y="4538294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MOP</a:t>
              </a:r>
              <a:endParaRPr lang="en-CA" sz="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0F9C151-A6A6-8847-5C4B-AFC9AE3881CA}"/>
                </a:ext>
              </a:extLst>
            </p:cNvPr>
            <p:cNvSpPr txBox="1"/>
            <p:nvPr/>
          </p:nvSpPr>
          <p:spPr>
            <a:xfrm rot="18769781">
              <a:off x="2815511" y="5613412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Evie</a:t>
              </a:r>
              <a:endParaRPr lang="en-CA" sz="8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B75E6A6-1918-625E-B52E-5D08F16C0305}"/>
                </a:ext>
              </a:extLst>
            </p:cNvPr>
            <p:cNvSpPr txBox="1"/>
            <p:nvPr/>
          </p:nvSpPr>
          <p:spPr>
            <a:xfrm rot="18769781">
              <a:off x="2759862" y="2474699"/>
              <a:ext cx="694273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Muskwa-</a:t>
              </a:r>
            </a:p>
            <a:p>
              <a:r>
                <a:rPr lang="en-US" sz="800" b="1" dirty="0">
                  <a:solidFill>
                    <a:srgbClr val="323130"/>
                  </a:solidFill>
                  <a:latin typeface="Segoe UI" panose="020B0502040204020203" pitchFamily="34" charset="0"/>
                </a:rPr>
                <a:t>OP</a:t>
              </a:r>
              <a:endParaRPr lang="en-CA" sz="8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F3B90D-D447-F987-DA55-13CFBD6A3B5F}"/>
                </a:ext>
              </a:extLst>
            </p:cNvPr>
            <p:cNvSpPr txBox="1"/>
            <p:nvPr/>
          </p:nvSpPr>
          <p:spPr>
            <a:xfrm rot="18809737">
              <a:off x="2818473" y="4977703"/>
              <a:ext cx="582200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LOP-MDC</a:t>
              </a:r>
              <a:endParaRPr lang="en-CA" sz="800" b="1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5116418-6B6F-1A34-CC29-EA94D8B75AAB}"/>
                </a:ext>
              </a:extLst>
            </p:cNvPr>
            <p:cNvSpPr/>
            <p:nvPr/>
          </p:nvSpPr>
          <p:spPr>
            <a:xfrm>
              <a:off x="2847332" y="3624851"/>
              <a:ext cx="364323" cy="924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D8C290-FBDB-82FF-D509-4A9C43F0AF3A}"/>
                </a:ext>
              </a:extLst>
            </p:cNvPr>
            <p:cNvSpPr txBox="1"/>
            <p:nvPr/>
          </p:nvSpPr>
          <p:spPr>
            <a:xfrm rot="18809737">
              <a:off x="2774560" y="3939394"/>
              <a:ext cx="582200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 err="1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EZone</a:t>
              </a:r>
              <a:endParaRPr lang="en-CA" sz="800" b="1" dirty="0"/>
            </a:p>
          </p:txBody>
        </p:sp>
      </p:grp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27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E85F1-83C7-97F9-E102-A4765FB1766C}"/>
              </a:ext>
            </a:extLst>
          </p:cNvPr>
          <p:cNvSpPr txBox="1"/>
          <p:nvPr/>
        </p:nvSpPr>
        <p:spPr>
          <a:xfrm rot="17791299">
            <a:off x="5982174" y="2889181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Bovie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Fault System 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985CE-B715-3493-B95A-A068128CE908}"/>
              </a:ext>
            </a:extLst>
          </p:cNvPr>
          <p:cNvSpPr txBox="1"/>
          <p:nvPr/>
        </p:nvSpPr>
        <p:spPr>
          <a:xfrm rot="2561809">
            <a:off x="9038399" y="375462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BDDD4-B959-6D9F-B366-E5E3C5B7CA84}"/>
              </a:ext>
            </a:extLst>
          </p:cNvPr>
          <p:cNvSpPr txBox="1"/>
          <p:nvPr/>
        </p:nvSpPr>
        <p:spPr>
          <a:xfrm>
            <a:off x="8946467" y="5987247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200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200" b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74566-8701-6696-D233-E42DC26B4318}"/>
              </a:ext>
            </a:extLst>
          </p:cNvPr>
          <p:cNvSpPr txBox="1"/>
          <p:nvPr/>
        </p:nvSpPr>
        <p:spPr>
          <a:xfrm>
            <a:off x="5830553" y="2364454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Liard Basin</a:t>
            </a:r>
            <a:endParaRPr lang="en-CA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0D39B-EBD6-80DE-F812-5B0319B56454}"/>
              </a:ext>
            </a:extLst>
          </p:cNvPr>
          <p:cNvSpPr txBox="1"/>
          <p:nvPr/>
        </p:nvSpPr>
        <p:spPr>
          <a:xfrm>
            <a:off x="7743175" y="311280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55105-69DB-3C05-8F06-02F2FA247167}"/>
              </a:ext>
            </a:extLst>
          </p:cNvPr>
          <p:cNvSpPr txBox="1"/>
          <p:nvPr/>
        </p:nvSpPr>
        <p:spPr>
          <a:xfrm>
            <a:off x="9060490" y="2431735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Ootla</a:t>
            </a:r>
            <a:endParaRPr lang="en-CA" sz="10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70272-18C8-4C60-E0D2-6EF0BF72FEF2}"/>
              </a:ext>
            </a:extLst>
          </p:cNvPr>
          <p:cNvSpPr txBox="1"/>
          <p:nvPr/>
        </p:nvSpPr>
        <p:spPr>
          <a:xfrm>
            <a:off x="7447758" y="158357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sp>
        <p:nvSpPr>
          <p:cNvPr id="52" name="Star: 5 Points 51">
            <a:extLst>
              <a:ext uri="{FF2B5EF4-FFF2-40B4-BE49-F238E27FC236}">
                <a16:creationId xmlns:a16="http://schemas.microsoft.com/office/drawing/2014/main" id="{C77539AD-52BF-AAFC-575F-903DA7AD2DA4}"/>
              </a:ext>
            </a:extLst>
          </p:cNvPr>
          <p:cNvSpPr/>
          <p:nvPr/>
        </p:nvSpPr>
        <p:spPr>
          <a:xfrm>
            <a:off x="8287591" y="3112803"/>
            <a:ext cx="164173" cy="171910"/>
          </a:xfrm>
          <a:prstGeom prst="star5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E76746-A23C-505C-9E13-30D4838AE2AB}"/>
              </a:ext>
            </a:extLst>
          </p:cNvPr>
          <p:cNvSpPr txBox="1"/>
          <p:nvPr/>
        </p:nvSpPr>
        <p:spPr>
          <a:xfrm>
            <a:off x="5619891" y="1479769"/>
            <a:ext cx="1942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0.05 contour interval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58E183C2-3F0A-4FEF-3271-44572A46A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388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Middle Otter Park Quartz Tiering</a:t>
            </a:r>
          </a:p>
        </p:txBody>
      </p:sp>
      <p:sp>
        <p:nvSpPr>
          <p:cNvPr id="55" name="Content Placeholder 3">
            <a:extLst>
              <a:ext uri="{FF2B5EF4-FFF2-40B4-BE49-F238E27FC236}">
                <a16:creationId xmlns:a16="http://schemas.microsoft.com/office/drawing/2014/main" id="{610E8CCC-6938-E9DA-F4C5-17724BFAD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399657" cy="397146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Quartz tiering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Green:            &gt;0.7</a:t>
            </a:r>
          </a:p>
          <a:p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Yellow:            &gt;0.6</a:t>
            </a:r>
          </a:p>
          <a:p>
            <a:pPr algn="l"/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E47257-C381-AC09-2934-24642BC4FFD6}"/>
              </a:ext>
            </a:extLst>
          </p:cNvPr>
          <p:cNvSpPr txBox="1"/>
          <p:nvPr/>
        </p:nvSpPr>
        <p:spPr>
          <a:xfrm>
            <a:off x="7674680" y="223497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6E08A2-54CD-9508-1C96-FF049AC9F175}"/>
              </a:ext>
            </a:extLst>
          </p:cNvPr>
          <p:cNvSpPr txBox="1"/>
          <p:nvPr/>
        </p:nvSpPr>
        <p:spPr>
          <a:xfrm>
            <a:off x="7006861" y="388376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Kiwigana</a:t>
            </a:r>
            <a:endParaRPr lang="en-CA" sz="1000" b="1" i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0AC0A2-19F9-6161-ED83-8644B159A377}"/>
              </a:ext>
            </a:extLst>
          </p:cNvPr>
          <p:cNvSpPr txBox="1"/>
          <p:nvPr/>
        </p:nvSpPr>
        <p:spPr>
          <a:xfrm>
            <a:off x="8465580" y="366519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6D3FBA-4063-4B88-6E23-A4DFE32680BE}"/>
              </a:ext>
            </a:extLst>
          </p:cNvPr>
          <p:cNvSpPr txBox="1"/>
          <p:nvPr/>
        </p:nvSpPr>
        <p:spPr>
          <a:xfrm>
            <a:off x="8715870" y="299441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Gote</a:t>
            </a:r>
            <a:endParaRPr lang="en-CA" sz="1000" b="1" i="1" dirty="0"/>
          </a:p>
        </p:txBody>
      </p: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2A0566D2-BE25-A500-8DED-64B09222710E}"/>
              </a:ext>
            </a:extLst>
          </p:cNvPr>
          <p:cNvSpPr txBox="1">
            <a:spLocks/>
          </p:cNvSpPr>
          <p:nvPr/>
        </p:nvSpPr>
        <p:spPr>
          <a:xfrm>
            <a:off x="5807490" y="6458595"/>
            <a:ext cx="4932275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Majority 0.35 – 0.75, trends slightly lower in West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29011C-4294-E43B-7FD5-354753C25B2C}"/>
              </a:ext>
            </a:extLst>
          </p:cNvPr>
          <p:cNvSpPr txBox="1"/>
          <p:nvPr/>
        </p:nvSpPr>
        <p:spPr>
          <a:xfrm>
            <a:off x="7735573" y="1232929"/>
            <a:ext cx="9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NWT</a:t>
            </a:r>
            <a:endParaRPr lang="en-CA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31947-B255-2C2A-D10F-31720C41F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6" t="4324" r="9044" b="7505"/>
          <a:stretch/>
        </p:blipFill>
        <p:spPr>
          <a:xfrm>
            <a:off x="9539586" y="1509348"/>
            <a:ext cx="1198981" cy="1776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473009-CEC8-99C9-C4B7-F7B72FF4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303" y="2770848"/>
            <a:ext cx="571890" cy="229417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C9F826A-303C-7EA1-5A26-6F7B69F5283D}"/>
              </a:ext>
            </a:extLst>
          </p:cNvPr>
          <p:cNvSpPr/>
          <p:nvPr/>
        </p:nvSpPr>
        <p:spPr>
          <a:xfrm>
            <a:off x="2976990" y="4610005"/>
            <a:ext cx="1604359" cy="366201"/>
          </a:xfrm>
          <a:prstGeom prst="rect">
            <a:avLst/>
          </a:prstGeom>
          <a:solidFill>
            <a:srgbClr val="F854CD">
              <a:alpha val="34902"/>
            </a:srgbClr>
          </a:solidFill>
          <a:ln w="28575">
            <a:solidFill>
              <a:srgbClr val="F854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7020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8C0F6CA-F460-2307-7DB0-354FF5FA8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514" y="1474317"/>
            <a:ext cx="5032027" cy="48402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09B1FB1-9F2E-61BE-CF43-C75683C86C87}"/>
              </a:ext>
            </a:extLst>
          </p:cNvPr>
          <p:cNvSpPr/>
          <p:nvPr/>
        </p:nvSpPr>
        <p:spPr>
          <a:xfrm>
            <a:off x="567311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757F7E-CE57-42C4-D882-6F8D1D24F7CA}"/>
              </a:ext>
            </a:extLst>
          </p:cNvPr>
          <p:cNvGrpSpPr/>
          <p:nvPr/>
        </p:nvGrpSpPr>
        <p:grpSpPr>
          <a:xfrm>
            <a:off x="2978941" y="1385194"/>
            <a:ext cx="2484920" cy="5214270"/>
            <a:chOff x="2845591" y="1335664"/>
            <a:chExt cx="2484920" cy="52142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CE787A-B48F-4B78-0C11-3B4519F50A61}"/>
                </a:ext>
              </a:extLst>
            </p:cNvPr>
            <p:cNvSpPr/>
            <p:nvPr/>
          </p:nvSpPr>
          <p:spPr>
            <a:xfrm>
              <a:off x="2845592" y="4524948"/>
              <a:ext cx="366064" cy="40211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B7F2EB9-5DBD-C680-7508-01AB8CDD10B3}"/>
                </a:ext>
              </a:extLst>
            </p:cNvPr>
            <p:cNvGrpSpPr/>
            <p:nvPr/>
          </p:nvGrpSpPr>
          <p:grpSpPr>
            <a:xfrm>
              <a:off x="3197176" y="1335664"/>
              <a:ext cx="2133335" cy="5214270"/>
              <a:chOff x="1067386" y="1335664"/>
              <a:chExt cx="2133335" cy="5214270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8FCE05D2-BBAE-02AC-7569-021F058CC3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928" r="1716"/>
              <a:stretch/>
            </p:blipFill>
            <p:spPr>
              <a:xfrm>
                <a:off x="1094210" y="1686842"/>
                <a:ext cx="1225950" cy="48550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E5C32AB-8B86-E7D0-9958-47D61794BA87}"/>
                  </a:ext>
                </a:extLst>
              </p:cNvPr>
              <p:cNvSpPr/>
              <p:nvPr/>
            </p:nvSpPr>
            <p:spPr>
              <a:xfrm>
                <a:off x="1089485" y="1523754"/>
                <a:ext cx="486745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003894-07C9-E9B0-0150-6F45C6903421}"/>
                  </a:ext>
                </a:extLst>
              </p:cNvPr>
              <p:cNvSpPr/>
              <p:nvPr/>
            </p:nvSpPr>
            <p:spPr>
              <a:xfrm>
                <a:off x="1991964" y="1523429"/>
                <a:ext cx="33054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9644DE8-AB4F-0734-7726-235BA275EB1F}"/>
                  </a:ext>
                </a:extLst>
              </p:cNvPr>
              <p:cNvSpPr/>
              <p:nvPr/>
            </p:nvSpPr>
            <p:spPr>
              <a:xfrm>
                <a:off x="1572421" y="1523429"/>
                <a:ext cx="431639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BD25FD-1689-F8C9-3F81-BEEDBD90201C}"/>
                  </a:ext>
                </a:extLst>
              </p:cNvPr>
              <p:cNvSpPr txBox="1"/>
              <p:nvPr/>
            </p:nvSpPr>
            <p:spPr>
              <a:xfrm>
                <a:off x="2038281" y="1520191"/>
                <a:ext cx="29468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" b="1" dirty="0"/>
                  <a:t>φ</a:t>
                </a:r>
                <a:endParaRPr lang="en-CA" sz="800" b="1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8C532D5-F11B-4662-693E-204595C547C5}"/>
                  </a:ext>
                </a:extLst>
              </p:cNvPr>
              <p:cNvSpPr txBox="1"/>
              <p:nvPr/>
            </p:nvSpPr>
            <p:spPr>
              <a:xfrm>
                <a:off x="1571503" y="1495639"/>
                <a:ext cx="675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Mineral</a:t>
                </a:r>
              </a:p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content</a:t>
                </a:r>
                <a:endParaRPr lang="en-CA" sz="600" b="1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12262C8-DF2F-787B-2912-A72B4D94D9FB}"/>
                  </a:ext>
                </a:extLst>
              </p:cNvPr>
              <p:cNvSpPr txBox="1"/>
              <p:nvPr/>
            </p:nvSpPr>
            <p:spPr>
              <a:xfrm>
                <a:off x="1185512" y="1545245"/>
                <a:ext cx="29468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GR</a:t>
                </a:r>
                <a:endParaRPr lang="en-CA" sz="600" b="1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8803EC0-9822-0F6D-48FF-D76D08137FE5}"/>
                  </a:ext>
                </a:extLst>
              </p:cNvPr>
              <p:cNvSpPr/>
              <p:nvPr/>
            </p:nvSpPr>
            <p:spPr>
              <a:xfrm>
                <a:off x="1089485" y="1335664"/>
                <a:ext cx="123197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B081A3-6093-1304-2E67-A178C3C755EC}"/>
                  </a:ext>
                </a:extLst>
              </p:cNvPr>
              <p:cNvSpPr txBox="1"/>
              <p:nvPr/>
            </p:nvSpPr>
            <p:spPr>
              <a:xfrm>
                <a:off x="1067386" y="1343969"/>
                <a:ext cx="12807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0" dirty="0">
                    <a:effectLst/>
                    <a:latin typeface="Segoe UI" panose="020B0502040204020203" pitchFamily="34" charset="0"/>
                  </a:rPr>
                  <a:t>200-d-052-L-094-O-08/00</a:t>
                </a:r>
                <a:endParaRPr lang="en-CA" sz="700" b="1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B72F49-40FC-A69C-AF7E-FB6754BC90EE}"/>
                  </a:ext>
                </a:extLst>
              </p:cNvPr>
              <p:cNvSpPr txBox="1"/>
              <p:nvPr/>
            </p:nvSpPr>
            <p:spPr>
              <a:xfrm>
                <a:off x="2235075" y="6303713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KEG RIVER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B2CBAA-9678-6D7A-96B3-CB2D2E4A9E12}"/>
                  </a:ext>
                </a:extLst>
              </p:cNvPr>
              <p:cNvSpPr txBox="1"/>
              <p:nvPr/>
            </p:nvSpPr>
            <p:spPr>
              <a:xfrm>
                <a:off x="2238798" y="1875165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00FF"/>
                    </a:highlight>
                    <a:latin typeface="Segoe UI" panose="020B0502040204020203" pitchFamily="34" charset="0"/>
                  </a:rPr>
                  <a:t>MUSKWA</a:t>
                </a:r>
                <a:endParaRPr lang="en-CA" sz="1000" b="1" dirty="0">
                  <a:highlight>
                    <a:srgbClr val="FF00FF"/>
                  </a:highligh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C190301-D10D-E3D4-1BDB-A46877363FE6}"/>
                  </a:ext>
                </a:extLst>
              </p:cNvPr>
              <p:cNvSpPr txBox="1"/>
              <p:nvPr/>
            </p:nvSpPr>
            <p:spPr>
              <a:xfrm>
                <a:off x="2240377" y="340778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FF00"/>
                    </a:highlight>
                    <a:latin typeface="Segoe UI" panose="020B0502040204020203" pitchFamily="34" charset="0"/>
                  </a:rPr>
                  <a:t>OTTER PARK</a:t>
                </a:r>
                <a:endParaRPr lang="en-CA" sz="1000" b="1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F52A38B-119A-883A-A5F0-0183D550779E}"/>
                  </a:ext>
                </a:extLst>
              </p:cNvPr>
              <p:cNvSpPr txBox="1"/>
              <p:nvPr/>
            </p:nvSpPr>
            <p:spPr>
              <a:xfrm>
                <a:off x="2238799" y="3588016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E-ZONE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7962E6B-90E5-47A7-F3A0-97D1019A8033}"/>
                  </a:ext>
                </a:extLst>
              </p:cNvPr>
              <p:cNvSpPr txBox="1"/>
              <p:nvPr/>
            </p:nvSpPr>
            <p:spPr>
              <a:xfrm>
                <a:off x="2235074" y="452494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MOP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A76C220-2A1C-A09E-BA83-E2BFFDC24575}"/>
                  </a:ext>
                </a:extLst>
              </p:cNvPr>
              <p:cNvSpPr txBox="1"/>
              <p:nvPr/>
            </p:nvSpPr>
            <p:spPr>
              <a:xfrm>
                <a:off x="2238127" y="490547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323130"/>
                    </a:solidFill>
                    <a:highlight>
                      <a:srgbClr val="808080"/>
                    </a:highlight>
                    <a:latin typeface="Segoe UI" panose="020B0502040204020203" pitchFamily="34" charset="0"/>
                  </a:rPr>
                  <a:t>L</a:t>
                </a:r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808080"/>
                    </a:highlight>
                    <a:latin typeface="Segoe UI" panose="020B0502040204020203" pitchFamily="34" charset="0"/>
                  </a:rPr>
                  <a:t>OP</a:t>
                </a:r>
                <a:endParaRPr lang="en-CA" sz="1000" b="1" dirty="0">
                  <a:highlight>
                    <a:srgbClr val="808080"/>
                  </a:highlight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1799E7-283D-3A58-D3F0-927255317F61}"/>
                  </a:ext>
                </a:extLst>
              </p:cNvPr>
              <p:cNvSpPr txBox="1"/>
              <p:nvPr/>
            </p:nvSpPr>
            <p:spPr>
              <a:xfrm>
                <a:off x="2238227" y="5128114"/>
                <a:ext cx="930183" cy="238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KLUA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8666B05-93F0-C6EA-DB2E-A8E6770F7068}"/>
                  </a:ext>
                </a:extLst>
              </p:cNvPr>
              <p:cNvSpPr txBox="1"/>
              <p:nvPr/>
            </p:nvSpPr>
            <p:spPr>
              <a:xfrm>
                <a:off x="2238127" y="5464982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00"/>
                    </a:highlight>
                    <a:latin typeface="Segoe UI" panose="020B0502040204020203" pitchFamily="34" charset="0"/>
                  </a:rPr>
                  <a:t>EVIE</a:t>
                </a:r>
                <a:endParaRPr lang="en-CA" sz="1000" b="1" dirty="0">
                  <a:highlight>
                    <a:srgbClr val="00FF00"/>
                  </a:highlight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F20D10B-4FD0-A739-184D-672C368E27F8}"/>
                  </a:ext>
                </a:extLst>
              </p:cNvPr>
              <p:cNvSpPr txBox="1"/>
              <p:nvPr/>
            </p:nvSpPr>
            <p:spPr>
              <a:xfrm>
                <a:off x="2241622" y="530086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MDC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580D819-4D6A-2E93-0139-48E406B4FDBA}"/>
                </a:ext>
              </a:extLst>
            </p:cNvPr>
            <p:cNvSpPr/>
            <p:nvPr/>
          </p:nvSpPr>
          <p:spPr>
            <a:xfrm>
              <a:off x="2845591" y="1901787"/>
              <a:ext cx="364323" cy="172306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E6619DC-A307-C432-79D0-14FB3A93D6EF}"/>
                </a:ext>
              </a:extLst>
            </p:cNvPr>
            <p:cNvSpPr/>
            <p:nvPr/>
          </p:nvSpPr>
          <p:spPr>
            <a:xfrm>
              <a:off x="2849109" y="4933950"/>
              <a:ext cx="364323" cy="5581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D75EE93-5D7B-D056-6B8F-F3C5BE56848C}"/>
                </a:ext>
              </a:extLst>
            </p:cNvPr>
            <p:cNvSpPr/>
            <p:nvPr/>
          </p:nvSpPr>
          <p:spPr>
            <a:xfrm>
              <a:off x="2850493" y="5492076"/>
              <a:ext cx="364323" cy="82204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6791596-0CEA-463A-4CAC-2A10F6841195}"/>
                </a:ext>
              </a:extLst>
            </p:cNvPr>
            <p:cNvSpPr txBox="1"/>
            <p:nvPr/>
          </p:nvSpPr>
          <p:spPr>
            <a:xfrm rot="18769781">
              <a:off x="2799022" y="4538294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MOP</a:t>
              </a:r>
              <a:endParaRPr lang="en-CA" sz="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0F9C151-A6A6-8847-5C4B-AFC9AE3881CA}"/>
                </a:ext>
              </a:extLst>
            </p:cNvPr>
            <p:cNvSpPr txBox="1"/>
            <p:nvPr/>
          </p:nvSpPr>
          <p:spPr>
            <a:xfrm rot="18769781">
              <a:off x="2815511" y="5613412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Evie</a:t>
              </a:r>
              <a:endParaRPr lang="en-CA" sz="8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B75E6A6-1918-625E-B52E-5D08F16C0305}"/>
                </a:ext>
              </a:extLst>
            </p:cNvPr>
            <p:cNvSpPr txBox="1"/>
            <p:nvPr/>
          </p:nvSpPr>
          <p:spPr>
            <a:xfrm rot="18769781">
              <a:off x="2759862" y="2474699"/>
              <a:ext cx="694273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Muskwa-</a:t>
              </a:r>
            </a:p>
            <a:p>
              <a:r>
                <a:rPr lang="en-US" sz="800" b="1" dirty="0">
                  <a:solidFill>
                    <a:srgbClr val="323130"/>
                  </a:solidFill>
                  <a:latin typeface="Segoe UI" panose="020B0502040204020203" pitchFamily="34" charset="0"/>
                </a:rPr>
                <a:t>OP</a:t>
              </a:r>
              <a:endParaRPr lang="en-CA" sz="8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F3B90D-D447-F987-DA55-13CFBD6A3B5F}"/>
                </a:ext>
              </a:extLst>
            </p:cNvPr>
            <p:cNvSpPr txBox="1"/>
            <p:nvPr/>
          </p:nvSpPr>
          <p:spPr>
            <a:xfrm rot="18809737">
              <a:off x="2818473" y="4977703"/>
              <a:ext cx="582200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LOP-MDC</a:t>
              </a:r>
              <a:endParaRPr lang="en-CA" sz="800" b="1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5116418-6B6F-1A34-CC29-EA94D8B75AAB}"/>
                </a:ext>
              </a:extLst>
            </p:cNvPr>
            <p:cNvSpPr/>
            <p:nvPr/>
          </p:nvSpPr>
          <p:spPr>
            <a:xfrm>
              <a:off x="2847332" y="3624851"/>
              <a:ext cx="364323" cy="924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D8C290-FBDB-82FF-D509-4A9C43F0AF3A}"/>
                </a:ext>
              </a:extLst>
            </p:cNvPr>
            <p:cNvSpPr txBox="1"/>
            <p:nvPr/>
          </p:nvSpPr>
          <p:spPr>
            <a:xfrm rot="18809737">
              <a:off x="2774560" y="3939394"/>
              <a:ext cx="582200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 err="1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EZone</a:t>
              </a:r>
              <a:endParaRPr lang="en-CA" sz="800" b="1" dirty="0"/>
            </a:p>
          </p:txBody>
        </p:sp>
      </p:grp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28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E85F1-83C7-97F9-E102-A4765FB1766C}"/>
              </a:ext>
            </a:extLst>
          </p:cNvPr>
          <p:cNvSpPr txBox="1"/>
          <p:nvPr/>
        </p:nvSpPr>
        <p:spPr>
          <a:xfrm rot="17791299">
            <a:off x="5982174" y="2889181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Bovie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Fault System 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985CE-B715-3493-B95A-A068128CE908}"/>
              </a:ext>
            </a:extLst>
          </p:cNvPr>
          <p:cNvSpPr txBox="1"/>
          <p:nvPr/>
        </p:nvSpPr>
        <p:spPr>
          <a:xfrm rot="2561809">
            <a:off x="9038399" y="375462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BDDD4-B959-6D9F-B366-E5E3C5B7CA84}"/>
              </a:ext>
            </a:extLst>
          </p:cNvPr>
          <p:cNvSpPr txBox="1"/>
          <p:nvPr/>
        </p:nvSpPr>
        <p:spPr>
          <a:xfrm>
            <a:off x="8946467" y="5987247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200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200" b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74566-8701-6696-D233-E42DC26B4318}"/>
              </a:ext>
            </a:extLst>
          </p:cNvPr>
          <p:cNvSpPr txBox="1"/>
          <p:nvPr/>
        </p:nvSpPr>
        <p:spPr>
          <a:xfrm>
            <a:off x="5830553" y="2364454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Liard Basin</a:t>
            </a:r>
            <a:endParaRPr lang="en-CA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0D39B-EBD6-80DE-F812-5B0319B56454}"/>
              </a:ext>
            </a:extLst>
          </p:cNvPr>
          <p:cNvSpPr txBox="1"/>
          <p:nvPr/>
        </p:nvSpPr>
        <p:spPr>
          <a:xfrm>
            <a:off x="7743175" y="311280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55105-69DB-3C05-8F06-02F2FA247167}"/>
              </a:ext>
            </a:extLst>
          </p:cNvPr>
          <p:cNvSpPr txBox="1"/>
          <p:nvPr/>
        </p:nvSpPr>
        <p:spPr>
          <a:xfrm>
            <a:off x="9060490" y="2431735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Ootla</a:t>
            </a:r>
            <a:endParaRPr lang="en-CA" sz="10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70272-18C8-4C60-E0D2-6EF0BF72FEF2}"/>
              </a:ext>
            </a:extLst>
          </p:cNvPr>
          <p:cNvSpPr txBox="1"/>
          <p:nvPr/>
        </p:nvSpPr>
        <p:spPr>
          <a:xfrm>
            <a:off x="7447758" y="158357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sp>
        <p:nvSpPr>
          <p:cNvPr id="52" name="Star: 5 Points 51">
            <a:extLst>
              <a:ext uri="{FF2B5EF4-FFF2-40B4-BE49-F238E27FC236}">
                <a16:creationId xmlns:a16="http://schemas.microsoft.com/office/drawing/2014/main" id="{C77539AD-52BF-AAFC-575F-903DA7AD2DA4}"/>
              </a:ext>
            </a:extLst>
          </p:cNvPr>
          <p:cNvSpPr/>
          <p:nvPr/>
        </p:nvSpPr>
        <p:spPr>
          <a:xfrm>
            <a:off x="8287591" y="3112803"/>
            <a:ext cx="164173" cy="171910"/>
          </a:xfrm>
          <a:prstGeom prst="star5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E76746-A23C-505C-9E13-30D4838AE2AB}"/>
              </a:ext>
            </a:extLst>
          </p:cNvPr>
          <p:cNvSpPr txBox="1"/>
          <p:nvPr/>
        </p:nvSpPr>
        <p:spPr>
          <a:xfrm>
            <a:off x="5624420" y="1449158"/>
            <a:ext cx="1942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0.05 contour interval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58E183C2-3F0A-4FEF-3271-44572A46A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388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Muskwa Quartz Tiering</a:t>
            </a:r>
          </a:p>
        </p:txBody>
      </p:sp>
      <p:sp>
        <p:nvSpPr>
          <p:cNvPr id="55" name="Content Placeholder 3">
            <a:extLst>
              <a:ext uri="{FF2B5EF4-FFF2-40B4-BE49-F238E27FC236}">
                <a16:creationId xmlns:a16="http://schemas.microsoft.com/office/drawing/2014/main" id="{610E8CCC-6938-E9DA-F4C5-17724BFAD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399657" cy="397146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Quartz tiering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Green:            &gt;0.7</a:t>
            </a:r>
          </a:p>
          <a:p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Yellow:            &gt;0.6</a:t>
            </a:r>
          </a:p>
          <a:p>
            <a:pPr algn="l"/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8670513-53EF-662C-498F-7FDC82DE87B0}"/>
              </a:ext>
            </a:extLst>
          </p:cNvPr>
          <p:cNvSpPr/>
          <p:nvPr/>
        </p:nvSpPr>
        <p:spPr>
          <a:xfrm>
            <a:off x="2963021" y="1950177"/>
            <a:ext cx="1629463" cy="1724203"/>
          </a:xfrm>
          <a:custGeom>
            <a:avLst/>
            <a:gdLst>
              <a:gd name="connsiteX0" fmla="*/ 10632 w 1446028"/>
              <a:gd name="connsiteY0" fmla="*/ 0 h 1371600"/>
              <a:gd name="connsiteX1" fmla="*/ 1435395 w 1446028"/>
              <a:gd name="connsiteY1" fmla="*/ 0 h 1371600"/>
              <a:gd name="connsiteX2" fmla="*/ 1446028 w 1446028"/>
              <a:gd name="connsiteY2" fmla="*/ 1360967 h 1371600"/>
              <a:gd name="connsiteX3" fmla="*/ 0 w 1446028"/>
              <a:gd name="connsiteY3" fmla="*/ 1371600 h 1371600"/>
              <a:gd name="connsiteX4" fmla="*/ 10632 w 1446028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6028" h="1371600">
                <a:moveTo>
                  <a:pt x="10632" y="0"/>
                </a:moveTo>
                <a:lnTo>
                  <a:pt x="1435395" y="0"/>
                </a:lnTo>
                <a:cubicBezTo>
                  <a:pt x="1438939" y="453656"/>
                  <a:pt x="1442484" y="907311"/>
                  <a:pt x="1446028" y="1360967"/>
                </a:cubicBezTo>
                <a:lnTo>
                  <a:pt x="0" y="1371600"/>
                </a:lnTo>
                <a:lnTo>
                  <a:pt x="10632" y="0"/>
                </a:lnTo>
                <a:close/>
              </a:path>
            </a:pathLst>
          </a:custGeom>
          <a:solidFill>
            <a:srgbClr val="E900FF">
              <a:alpha val="25000"/>
            </a:srgbClr>
          </a:solidFill>
          <a:ln w="28575">
            <a:solidFill>
              <a:srgbClr val="E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E47257-C381-AC09-2934-24642BC4FFD6}"/>
              </a:ext>
            </a:extLst>
          </p:cNvPr>
          <p:cNvSpPr txBox="1"/>
          <p:nvPr/>
        </p:nvSpPr>
        <p:spPr>
          <a:xfrm>
            <a:off x="7674680" y="223497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6E08A2-54CD-9508-1C96-FF049AC9F175}"/>
              </a:ext>
            </a:extLst>
          </p:cNvPr>
          <p:cNvSpPr txBox="1"/>
          <p:nvPr/>
        </p:nvSpPr>
        <p:spPr>
          <a:xfrm>
            <a:off x="7006861" y="388376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Kiwigana</a:t>
            </a:r>
            <a:endParaRPr lang="en-CA" sz="1000" b="1" i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0AC0A2-19F9-6161-ED83-8644B159A377}"/>
              </a:ext>
            </a:extLst>
          </p:cNvPr>
          <p:cNvSpPr txBox="1"/>
          <p:nvPr/>
        </p:nvSpPr>
        <p:spPr>
          <a:xfrm>
            <a:off x="8465580" y="366519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6D3FBA-4063-4B88-6E23-A4DFE32680BE}"/>
              </a:ext>
            </a:extLst>
          </p:cNvPr>
          <p:cNvSpPr txBox="1"/>
          <p:nvPr/>
        </p:nvSpPr>
        <p:spPr>
          <a:xfrm>
            <a:off x="8715870" y="299441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Gote</a:t>
            </a:r>
            <a:endParaRPr lang="en-CA" sz="1000" b="1" i="1" dirty="0"/>
          </a:p>
        </p:txBody>
      </p: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2A0566D2-BE25-A500-8DED-64B09222710E}"/>
              </a:ext>
            </a:extLst>
          </p:cNvPr>
          <p:cNvSpPr txBox="1">
            <a:spLocks/>
          </p:cNvSpPr>
          <p:nvPr/>
        </p:nvSpPr>
        <p:spPr>
          <a:xfrm>
            <a:off x="6291361" y="6453909"/>
            <a:ext cx="4876380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0.6 – 0.75 range, highest overall quartz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29011C-4294-E43B-7FD5-354753C25B2C}"/>
              </a:ext>
            </a:extLst>
          </p:cNvPr>
          <p:cNvSpPr txBox="1"/>
          <p:nvPr/>
        </p:nvSpPr>
        <p:spPr>
          <a:xfrm>
            <a:off x="7735573" y="1232929"/>
            <a:ext cx="9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NWT</a:t>
            </a:r>
            <a:endParaRPr lang="en-CA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31947-B255-2C2A-D10F-31720C41F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6" t="4324" r="9044" b="7505"/>
          <a:stretch/>
        </p:blipFill>
        <p:spPr>
          <a:xfrm>
            <a:off x="9548992" y="1476082"/>
            <a:ext cx="1198981" cy="1776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473009-CEC8-99C9-C4B7-F7B72FF4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493" y="2770848"/>
            <a:ext cx="571890" cy="229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60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C1570E7-FE50-6469-8460-1B33A97BB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209" y="1441326"/>
            <a:ext cx="5122814" cy="4932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1953713-B64C-FBB4-C2EF-2298D6EA0997}"/>
              </a:ext>
            </a:extLst>
          </p:cNvPr>
          <p:cNvSpPr/>
          <p:nvPr/>
        </p:nvSpPr>
        <p:spPr>
          <a:xfrm>
            <a:off x="567311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55FF24-49EC-FA63-909D-936695CE5BAB}"/>
              </a:ext>
            </a:extLst>
          </p:cNvPr>
          <p:cNvGrpSpPr/>
          <p:nvPr/>
        </p:nvGrpSpPr>
        <p:grpSpPr>
          <a:xfrm>
            <a:off x="2978941" y="1385194"/>
            <a:ext cx="2484920" cy="5214270"/>
            <a:chOff x="2845591" y="1335664"/>
            <a:chExt cx="2484920" cy="521427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1D9856B-F337-0A46-A2D7-891CA9A09631}"/>
                </a:ext>
              </a:extLst>
            </p:cNvPr>
            <p:cNvSpPr/>
            <p:nvPr/>
          </p:nvSpPr>
          <p:spPr>
            <a:xfrm>
              <a:off x="2845592" y="4524948"/>
              <a:ext cx="366064" cy="40211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58EB759-4609-BCD2-A31F-4B3BD82AD3BD}"/>
                </a:ext>
              </a:extLst>
            </p:cNvPr>
            <p:cNvGrpSpPr/>
            <p:nvPr/>
          </p:nvGrpSpPr>
          <p:grpSpPr>
            <a:xfrm>
              <a:off x="3197176" y="1335664"/>
              <a:ext cx="2133335" cy="5214270"/>
              <a:chOff x="1067386" y="1335664"/>
              <a:chExt cx="2133335" cy="5214270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71B8D89F-F3C7-70B9-0718-98EF28CFD9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928" r="1716"/>
              <a:stretch/>
            </p:blipFill>
            <p:spPr>
              <a:xfrm>
                <a:off x="1094210" y="1686842"/>
                <a:ext cx="1225950" cy="48550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B1877F4-7A3A-B782-4107-535DA9C7C941}"/>
                  </a:ext>
                </a:extLst>
              </p:cNvPr>
              <p:cNvSpPr/>
              <p:nvPr/>
            </p:nvSpPr>
            <p:spPr>
              <a:xfrm>
                <a:off x="1089485" y="1523754"/>
                <a:ext cx="486745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DA6E32E-5479-8584-FD98-48E24E57CD6C}"/>
                  </a:ext>
                </a:extLst>
              </p:cNvPr>
              <p:cNvSpPr/>
              <p:nvPr/>
            </p:nvSpPr>
            <p:spPr>
              <a:xfrm>
                <a:off x="1991964" y="1523429"/>
                <a:ext cx="33054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779C3E8-574C-56FB-78AB-BD5E62E59D30}"/>
                  </a:ext>
                </a:extLst>
              </p:cNvPr>
              <p:cNvSpPr/>
              <p:nvPr/>
            </p:nvSpPr>
            <p:spPr>
              <a:xfrm>
                <a:off x="1572421" y="1523429"/>
                <a:ext cx="431639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F3218EB-8DED-B03B-C1D5-59B9C2241BF8}"/>
                  </a:ext>
                </a:extLst>
              </p:cNvPr>
              <p:cNvSpPr txBox="1"/>
              <p:nvPr/>
            </p:nvSpPr>
            <p:spPr>
              <a:xfrm>
                <a:off x="2038281" y="1520191"/>
                <a:ext cx="29468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" b="1" dirty="0"/>
                  <a:t>φ</a:t>
                </a:r>
                <a:endParaRPr lang="en-CA" sz="800" b="1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04F7468-E00F-725D-5D01-DDB9EB2FF44B}"/>
                  </a:ext>
                </a:extLst>
              </p:cNvPr>
              <p:cNvSpPr txBox="1"/>
              <p:nvPr/>
            </p:nvSpPr>
            <p:spPr>
              <a:xfrm>
                <a:off x="1571503" y="1495639"/>
                <a:ext cx="675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Mineral</a:t>
                </a:r>
              </a:p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content</a:t>
                </a:r>
                <a:endParaRPr lang="en-CA" sz="600" b="1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AE6144E-F8B5-BCEE-E93D-5A7533F8BA8B}"/>
                  </a:ext>
                </a:extLst>
              </p:cNvPr>
              <p:cNvSpPr txBox="1"/>
              <p:nvPr/>
            </p:nvSpPr>
            <p:spPr>
              <a:xfrm>
                <a:off x="1185512" y="1545245"/>
                <a:ext cx="29468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GR</a:t>
                </a:r>
                <a:endParaRPr lang="en-CA" sz="600" b="1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88F6C1A-BB30-7F77-927B-13EBD841BAB5}"/>
                  </a:ext>
                </a:extLst>
              </p:cNvPr>
              <p:cNvSpPr/>
              <p:nvPr/>
            </p:nvSpPr>
            <p:spPr>
              <a:xfrm>
                <a:off x="1089485" y="1335664"/>
                <a:ext cx="123197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FF79C1-B917-9124-9022-911AC9ADC058}"/>
                  </a:ext>
                </a:extLst>
              </p:cNvPr>
              <p:cNvSpPr txBox="1"/>
              <p:nvPr/>
            </p:nvSpPr>
            <p:spPr>
              <a:xfrm>
                <a:off x="1067386" y="1343969"/>
                <a:ext cx="12807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0" dirty="0">
                    <a:effectLst/>
                    <a:latin typeface="Segoe UI" panose="020B0502040204020203" pitchFamily="34" charset="0"/>
                  </a:rPr>
                  <a:t>200-d-052-L-094-O-08/00</a:t>
                </a:r>
                <a:endParaRPr lang="en-CA" sz="700" b="1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C2AC52B-14FB-29F0-D4E3-7CF5E85C104D}"/>
                  </a:ext>
                </a:extLst>
              </p:cNvPr>
              <p:cNvSpPr txBox="1"/>
              <p:nvPr/>
            </p:nvSpPr>
            <p:spPr>
              <a:xfrm>
                <a:off x="2235075" y="6303713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KEG RIVER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FA62947-62E7-245D-3F19-5BA36135FA2E}"/>
                  </a:ext>
                </a:extLst>
              </p:cNvPr>
              <p:cNvSpPr txBox="1"/>
              <p:nvPr/>
            </p:nvSpPr>
            <p:spPr>
              <a:xfrm>
                <a:off x="2238798" y="1875165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00FF"/>
                    </a:highlight>
                    <a:latin typeface="Segoe UI" panose="020B0502040204020203" pitchFamily="34" charset="0"/>
                  </a:rPr>
                  <a:t>MUSKWA</a:t>
                </a:r>
                <a:endParaRPr lang="en-CA" sz="1000" b="1" dirty="0">
                  <a:highlight>
                    <a:srgbClr val="FF00FF"/>
                  </a:highlight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8B1BED1-26DE-48D5-4F1C-CE747CAE72C6}"/>
                  </a:ext>
                </a:extLst>
              </p:cNvPr>
              <p:cNvSpPr txBox="1"/>
              <p:nvPr/>
            </p:nvSpPr>
            <p:spPr>
              <a:xfrm>
                <a:off x="2240377" y="340778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FF00"/>
                    </a:highlight>
                    <a:latin typeface="Segoe UI" panose="020B0502040204020203" pitchFamily="34" charset="0"/>
                  </a:rPr>
                  <a:t>OTTER PARK</a:t>
                </a:r>
                <a:endParaRPr lang="en-CA" sz="1000" b="1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2F7E04C-EAC8-9985-CB1E-D352DAAE6307}"/>
                  </a:ext>
                </a:extLst>
              </p:cNvPr>
              <p:cNvSpPr txBox="1"/>
              <p:nvPr/>
            </p:nvSpPr>
            <p:spPr>
              <a:xfrm>
                <a:off x="2238799" y="3588016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E-ZONE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AADB0AC-FE15-81D3-6DFD-507402F288C6}"/>
                  </a:ext>
                </a:extLst>
              </p:cNvPr>
              <p:cNvSpPr txBox="1"/>
              <p:nvPr/>
            </p:nvSpPr>
            <p:spPr>
              <a:xfrm>
                <a:off x="2235074" y="452494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MOP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C4DCFD9-529C-A326-6ABA-9D4F60BD57CE}"/>
                  </a:ext>
                </a:extLst>
              </p:cNvPr>
              <p:cNvSpPr txBox="1"/>
              <p:nvPr/>
            </p:nvSpPr>
            <p:spPr>
              <a:xfrm>
                <a:off x="2238127" y="490547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323130"/>
                    </a:solidFill>
                    <a:highlight>
                      <a:srgbClr val="808080"/>
                    </a:highlight>
                    <a:latin typeface="Segoe UI" panose="020B0502040204020203" pitchFamily="34" charset="0"/>
                  </a:rPr>
                  <a:t>L</a:t>
                </a:r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808080"/>
                    </a:highlight>
                    <a:latin typeface="Segoe UI" panose="020B0502040204020203" pitchFamily="34" charset="0"/>
                  </a:rPr>
                  <a:t>OP</a:t>
                </a:r>
                <a:endParaRPr lang="en-CA" sz="1000" b="1" dirty="0">
                  <a:highlight>
                    <a:srgbClr val="808080"/>
                  </a:highligh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60832E-7FF8-AC5E-224F-F4D0F1E24371}"/>
                  </a:ext>
                </a:extLst>
              </p:cNvPr>
              <p:cNvSpPr txBox="1"/>
              <p:nvPr/>
            </p:nvSpPr>
            <p:spPr>
              <a:xfrm>
                <a:off x="2238227" y="5128114"/>
                <a:ext cx="930183" cy="238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KLUA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D73B72C-9E4C-475A-4426-3FA6F246375D}"/>
                  </a:ext>
                </a:extLst>
              </p:cNvPr>
              <p:cNvSpPr txBox="1"/>
              <p:nvPr/>
            </p:nvSpPr>
            <p:spPr>
              <a:xfrm>
                <a:off x="2238127" y="5464982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00"/>
                    </a:highlight>
                    <a:latin typeface="Segoe UI" panose="020B0502040204020203" pitchFamily="34" charset="0"/>
                  </a:rPr>
                  <a:t>EVIE</a:t>
                </a:r>
                <a:endParaRPr lang="en-CA" sz="1000" b="1" dirty="0">
                  <a:highlight>
                    <a:srgbClr val="00FF00"/>
                  </a:highlight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8491924-8384-F097-D427-D77CCB71386E}"/>
                  </a:ext>
                </a:extLst>
              </p:cNvPr>
              <p:cNvSpPr txBox="1"/>
              <p:nvPr/>
            </p:nvSpPr>
            <p:spPr>
              <a:xfrm>
                <a:off x="2241622" y="530086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MDC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BD8A91D-F414-5DB6-C8C0-8EA31DE51156}"/>
                </a:ext>
              </a:extLst>
            </p:cNvPr>
            <p:cNvSpPr/>
            <p:nvPr/>
          </p:nvSpPr>
          <p:spPr>
            <a:xfrm>
              <a:off x="2845591" y="1901787"/>
              <a:ext cx="364323" cy="172306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AAD062C-79A1-B4F0-207A-4A57375D23C1}"/>
                </a:ext>
              </a:extLst>
            </p:cNvPr>
            <p:cNvSpPr/>
            <p:nvPr/>
          </p:nvSpPr>
          <p:spPr>
            <a:xfrm>
              <a:off x="2849109" y="4933950"/>
              <a:ext cx="364323" cy="5581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BD20B26-0192-482E-B945-0B99A97B8112}"/>
                </a:ext>
              </a:extLst>
            </p:cNvPr>
            <p:cNvSpPr/>
            <p:nvPr/>
          </p:nvSpPr>
          <p:spPr>
            <a:xfrm>
              <a:off x="2850493" y="5492076"/>
              <a:ext cx="364323" cy="82204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9D50115-744D-1C5A-D50B-0E57A54E39C5}"/>
                </a:ext>
              </a:extLst>
            </p:cNvPr>
            <p:cNvSpPr txBox="1"/>
            <p:nvPr/>
          </p:nvSpPr>
          <p:spPr>
            <a:xfrm rot="18769781">
              <a:off x="2799022" y="4538294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MOP</a:t>
              </a:r>
              <a:endParaRPr lang="en-CA" sz="8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8CF4037-54E0-8C8C-2970-34094B1FC284}"/>
                </a:ext>
              </a:extLst>
            </p:cNvPr>
            <p:cNvSpPr txBox="1"/>
            <p:nvPr/>
          </p:nvSpPr>
          <p:spPr>
            <a:xfrm rot="18769781">
              <a:off x="2815511" y="5613412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Evie</a:t>
              </a:r>
              <a:endParaRPr lang="en-CA" sz="8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F815CAE-1B33-7A16-B2B3-1ACB4EF00E04}"/>
                </a:ext>
              </a:extLst>
            </p:cNvPr>
            <p:cNvSpPr txBox="1"/>
            <p:nvPr/>
          </p:nvSpPr>
          <p:spPr>
            <a:xfrm rot="18769781">
              <a:off x="2759862" y="2474699"/>
              <a:ext cx="694273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Muskwa-</a:t>
              </a:r>
            </a:p>
            <a:p>
              <a:r>
                <a:rPr lang="en-US" sz="800" b="1" dirty="0">
                  <a:solidFill>
                    <a:srgbClr val="323130"/>
                  </a:solidFill>
                  <a:latin typeface="Segoe UI" panose="020B0502040204020203" pitchFamily="34" charset="0"/>
                </a:rPr>
                <a:t>OP</a:t>
              </a:r>
              <a:endParaRPr lang="en-CA" sz="8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5089C31-7583-A2AE-F902-30A530C399EE}"/>
                </a:ext>
              </a:extLst>
            </p:cNvPr>
            <p:cNvSpPr txBox="1"/>
            <p:nvPr/>
          </p:nvSpPr>
          <p:spPr>
            <a:xfrm rot="18809737">
              <a:off x="2818473" y="4977703"/>
              <a:ext cx="582200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LOP-MDC</a:t>
              </a:r>
              <a:endParaRPr lang="en-CA" sz="800" b="1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6566692-326E-22E5-CFA6-62B2278A27EB}"/>
                </a:ext>
              </a:extLst>
            </p:cNvPr>
            <p:cNvSpPr/>
            <p:nvPr/>
          </p:nvSpPr>
          <p:spPr>
            <a:xfrm>
              <a:off x="2847332" y="3624851"/>
              <a:ext cx="364323" cy="924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6EE9043-EC8B-FF5B-0998-BC5D8F44EE22}"/>
                </a:ext>
              </a:extLst>
            </p:cNvPr>
            <p:cNvSpPr txBox="1"/>
            <p:nvPr/>
          </p:nvSpPr>
          <p:spPr>
            <a:xfrm rot="18809737">
              <a:off x="2774560" y="3939394"/>
              <a:ext cx="582200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 err="1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EZone</a:t>
              </a:r>
              <a:endParaRPr lang="en-CA" sz="800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Evie Fairways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29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E85F1-83C7-97F9-E102-A4765FB1766C}"/>
              </a:ext>
            </a:extLst>
          </p:cNvPr>
          <p:cNvSpPr txBox="1"/>
          <p:nvPr/>
        </p:nvSpPr>
        <p:spPr>
          <a:xfrm rot="17791299">
            <a:off x="6002229" y="2909236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Bovie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Fault System 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985CE-B715-3493-B95A-A068128CE908}"/>
              </a:ext>
            </a:extLst>
          </p:cNvPr>
          <p:cNvSpPr txBox="1"/>
          <p:nvPr/>
        </p:nvSpPr>
        <p:spPr>
          <a:xfrm rot="2561809">
            <a:off x="9038399" y="377367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BDDD4-B959-6D9F-B366-E5E3C5B7CA84}"/>
              </a:ext>
            </a:extLst>
          </p:cNvPr>
          <p:cNvSpPr txBox="1"/>
          <p:nvPr/>
        </p:nvSpPr>
        <p:spPr>
          <a:xfrm>
            <a:off x="8995019" y="6062559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200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200" b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2DCAD-CE80-7AF9-18F4-0D2BA81C6351}"/>
              </a:ext>
            </a:extLst>
          </p:cNvPr>
          <p:cNvSpPr txBox="1"/>
          <p:nvPr/>
        </p:nvSpPr>
        <p:spPr>
          <a:xfrm>
            <a:off x="7737671" y="1230124"/>
            <a:ext cx="9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NWT</a:t>
            </a:r>
            <a:endParaRPr lang="en-CA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74566-8701-6696-D233-E42DC26B4318}"/>
              </a:ext>
            </a:extLst>
          </p:cNvPr>
          <p:cNvSpPr txBox="1"/>
          <p:nvPr/>
        </p:nvSpPr>
        <p:spPr>
          <a:xfrm>
            <a:off x="5830553" y="2364454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Liard Basin</a:t>
            </a:r>
            <a:endParaRPr lang="en-CA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0D39B-EBD6-80DE-F812-5B0319B56454}"/>
              </a:ext>
            </a:extLst>
          </p:cNvPr>
          <p:cNvSpPr txBox="1"/>
          <p:nvPr/>
        </p:nvSpPr>
        <p:spPr>
          <a:xfrm>
            <a:off x="7743175" y="311280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55105-69DB-3C05-8F06-02F2FA247167}"/>
              </a:ext>
            </a:extLst>
          </p:cNvPr>
          <p:cNvSpPr txBox="1"/>
          <p:nvPr/>
        </p:nvSpPr>
        <p:spPr>
          <a:xfrm>
            <a:off x="9075542" y="2431735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Ootla</a:t>
            </a:r>
            <a:endParaRPr lang="en-CA" sz="10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70272-18C8-4C60-E0D2-6EF0BF72FEF2}"/>
              </a:ext>
            </a:extLst>
          </p:cNvPr>
          <p:cNvSpPr txBox="1"/>
          <p:nvPr/>
        </p:nvSpPr>
        <p:spPr>
          <a:xfrm>
            <a:off x="7447758" y="158357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sp>
        <p:nvSpPr>
          <p:cNvPr id="52" name="Star: 5 Points 51">
            <a:extLst>
              <a:ext uri="{FF2B5EF4-FFF2-40B4-BE49-F238E27FC236}">
                <a16:creationId xmlns:a16="http://schemas.microsoft.com/office/drawing/2014/main" id="{C77539AD-52BF-AAFC-575F-903DA7AD2DA4}"/>
              </a:ext>
            </a:extLst>
          </p:cNvPr>
          <p:cNvSpPr/>
          <p:nvPr/>
        </p:nvSpPr>
        <p:spPr>
          <a:xfrm>
            <a:off x="8287591" y="3124233"/>
            <a:ext cx="164173" cy="171910"/>
          </a:xfrm>
          <a:prstGeom prst="star5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CEFE50-595B-C1D7-9D8B-1536BDBF4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241" y="2870510"/>
            <a:ext cx="697154" cy="268284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1E76746-A23C-505C-9E13-30D4838AE2AB}"/>
              </a:ext>
            </a:extLst>
          </p:cNvPr>
          <p:cNvSpPr txBox="1"/>
          <p:nvPr/>
        </p:nvSpPr>
        <p:spPr>
          <a:xfrm>
            <a:off x="5559035" y="1412232"/>
            <a:ext cx="1942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highlight>
                  <a:srgbClr val="000000"/>
                </a:highlight>
                <a:latin typeface="Segoe UI" panose="020B0502040204020203" pitchFamily="34" charset="0"/>
              </a:rPr>
              <a:t>5</a:t>
            </a:r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 </a:t>
            </a:r>
            <a:r>
              <a:rPr lang="en-US" sz="1000" b="1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bcf</a:t>
            </a:r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/sec contour interval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32F6B054-DD9A-867C-3CCE-72A2578F5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399657" cy="498252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OGIP tiering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Green:            &gt;50 </a:t>
            </a:r>
            <a:r>
              <a:rPr lang="en-US" b="0" i="0" dirty="0" err="1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bcf</a:t>
            </a:r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/sec</a:t>
            </a:r>
          </a:p>
          <a:p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Yellow:            &gt;30 </a:t>
            </a:r>
            <a:r>
              <a:rPr lang="en-US" b="0" i="0" dirty="0" err="1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bcf</a:t>
            </a:r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/sec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7B37BB-BD7C-DA14-ADB1-E9E80F3F45E4}"/>
              </a:ext>
            </a:extLst>
          </p:cNvPr>
          <p:cNvSpPr txBox="1"/>
          <p:nvPr/>
        </p:nvSpPr>
        <p:spPr>
          <a:xfrm>
            <a:off x="7730353" y="4886930"/>
            <a:ext cx="210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0" dirty="0">
                <a:effectLst/>
                <a:latin typeface="Segoe UI" panose="020B0502040204020203" pitchFamily="34" charset="0"/>
              </a:rPr>
              <a:t>Insufficient data points to justify trends in South</a:t>
            </a:r>
            <a:endParaRPr lang="en-CA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04FA2C-043D-CCD5-F97B-D2297A600D2E}"/>
              </a:ext>
            </a:extLst>
          </p:cNvPr>
          <p:cNvSpPr txBox="1"/>
          <p:nvPr/>
        </p:nvSpPr>
        <p:spPr>
          <a:xfrm>
            <a:off x="7674680" y="223497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F61790-ED5F-810C-2E09-6F5E1D00A207}"/>
              </a:ext>
            </a:extLst>
          </p:cNvPr>
          <p:cNvSpPr txBox="1"/>
          <p:nvPr/>
        </p:nvSpPr>
        <p:spPr>
          <a:xfrm>
            <a:off x="7006861" y="388376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Kiwigana</a:t>
            </a:r>
            <a:endParaRPr lang="en-CA" sz="1000" b="1" i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EE4A21E-F082-789D-E1B5-CA41388B08F7}"/>
              </a:ext>
            </a:extLst>
          </p:cNvPr>
          <p:cNvSpPr txBox="1"/>
          <p:nvPr/>
        </p:nvSpPr>
        <p:spPr>
          <a:xfrm>
            <a:off x="8465580" y="366519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32CFA4D-E541-DC76-20AD-5B7A34380E6A}"/>
              </a:ext>
            </a:extLst>
          </p:cNvPr>
          <p:cNvSpPr txBox="1"/>
          <p:nvPr/>
        </p:nvSpPr>
        <p:spPr>
          <a:xfrm>
            <a:off x="8715870" y="299441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Gote</a:t>
            </a:r>
            <a:endParaRPr lang="en-CA" sz="1000" b="1" i="1" dirty="0"/>
          </a:p>
        </p:txBody>
      </p:sp>
      <p:sp>
        <p:nvSpPr>
          <p:cNvPr id="59" name="Content Placeholder 3">
            <a:extLst>
              <a:ext uri="{FF2B5EF4-FFF2-40B4-BE49-F238E27FC236}">
                <a16:creationId xmlns:a16="http://schemas.microsoft.com/office/drawing/2014/main" id="{164FEF02-D228-FE2E-FD54-B940A76A7CF6}"/>
              </a:ext>
            </a:extLst>
          </p:cNvPr>
          <p:cNvSpPr txBox="1">
            <a:spLocks/>
          </p:cNvSpPr>
          <p:nvPr/>
        </p:nvSpPr>
        <p:spPr>
          <a:xfrm>
            <a:off x="6695425" y="6457617"/>
            <a:ext cx="3911111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Best values in </a:t>
            </a:r>
            <a:r>
              <a:rPr lang="en-US" sz="1600" dirty="0" err="1"/>
              <a:t>centre</a:t>
            </a:r>
            <a:r>
              <a:rPr lang="en-US" sz="1600" dirty="0"/>
              <a:t> and NW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8C527-2794-8CE3-5B66-5BA4F83F82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6" t="4324" r="9044" b="7505"/>
          <a:stretch/>
        </p:blipFill>
        <p:spPr>
          <a:xfrm>
            <a:off x="9579042" y="1436846"/>
            <a:ext cx="1198981" cy="1776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C2EFFF2-FA91-92B1-6182-263AAF2D0E49}"/>
              </a:ext>
            </a:extLst>
          </p:cNvPr>
          <p:cNvSpPr/>
          <p:nvPr/>
        </p:nvSpPr>
        <p:spPr>
          <a:xfrm>
            <a:off x="2980831" y="5548494"/>
            <a:ext cx="1617170" cy="815158"/>
          </a:xfrm>
          <a:custGeom>
            <a:avLst/>
            <a:gdLst>
              <a:gd name="connsiteX0" fmla="*/ 0 w 1445623"/>
              <a:gd name="connsiteY0" fmla="*/ 0 h 888275"/>
              <a:gd name="connsiteX1" fmla="*/ 8709 w 1445623"/>
              <a:gd name="connsiteY1" fmla="*/ 888275 h 888275"/>
              <a:gd name="connsiteX2" fmla="*/ 1445623 w 1445623"/>
              <a:gd name="connsiteY2" fmla="*/ 888275 h 888275"/>
              <a:gd name="connsiteX3" fmla="*/ 1428206 w 1445623"/>
              <a:gd name="connsiteY3" fmla="*/ 8709 h 888275"/>
              <a:gd name="connsiteX4" fmla="*/ 0 w 1445623"/>
              <a:gd name="connsiteY4" fmla="*/ 0 h 88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623" h="888275">
                <a:moveTo>
                  <a:pt x="0" y="0"/>
                </a:moveTo>
                <a:lnTo>
                  <a:pt x="8709" y="888275"/>
                </a:lnTo>
                <a:lnTo>
                  <a:pt x="1445623" y="888275"/>
                </a:lnTo>
                <a:lnTo>
                  <a:pt x="1428206" y="87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>
              <a:alpha val="14902"/>
            </a:srgbClr>
          </a:solidFill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5516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Project Goals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E403EE8-0250-4C86-9A2A-A74BE6DE8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10949353" cy="4513384"/>
          </a:xfrm>
        </p:spPr>
        <p:txBody>
          <a:bodyPr>
            <a:normAutofit/>
          </a:bodyPr>
          <a:lstStyle/>
          <a:p>
            <a:r>
              <a:rPr lang="en-US" i="0">
                <a:solidFill>
                  <a:srgbClr val="323130"/>
                </a:solidFill>
                <a:effectLst/>
              </a:rPr>
              <a:t>Develop skills in regional mapping and exploration workflows</a:t>
            </a:r>
          </a:p>
          <a:p>
            <a:pPr algn="l"/>
            <a:endParaRPr lang="en-US" dirty="0">
              <a:solidFill>
                <a:srgbClr val="323130"/>
              </a:solidFill>
            </a:endParaRPr>
          </a:p>
          <a:p>
            <a:pPr algn="l"/>
            <a:r>
              <a:rPr lang="en-US" dirty="0">
                <a:solidFill>
                  <a:srgbClr val="323130"/>
                </a:solidFill>
              </a:rPr>
              <a:t>Expand on previous work to enhance regional knowledge of the Horn River Basin</a:t>
            </a:r>
          </a:p>
          <a:p>
            <a:pPr algn="l"/>
            <a:endParaRPr lang="en-US" i="0" dirty="0">
              <a:solidFill>
                <a:srgbClr val="323130"/>
              </a:solidFill>
              <a:effectLst/>
            </a:endParaRPr>
          </a:p>
          <a:p>
            <a:pPr algn="l"/>
            <a:r>
              <a:rPr lang="en-US" dirty="0">
                <a:solidFill>
                  <a:srgbClr val="323130"/>
                </a:solidFill>
              </a:rPr>
              <a:t>Create a foundation in Petrel with which more detailed analysis can be done, allowing for a better understand of key geologic and fluid attributes in existing wells</a:t>
            </a:r>
          </a:p>
          <a:p>
            <a:pPr marL="0" indent="0" algn="l">
              <a:buNone/>
            </a:pPr>
            <a:endParaRPr lang="en-US" dirty="0">
              <a:solidFill>
                <a:srgbClr val="323130"/>
              </a:solidFill>
            </a:endParaRPr>
          </a:p>
          <a:p>
            <a:pPr algn="l"/>
            <a:r>
              <a:rPr lang="en-US" dirty="0">
                <a:solidFill>
                  <a:srgbClr val="323130"/>
                </a:solidFill>
              </a:rPr>
              <a:t>Deliver basin-wide models for </a:t>
            </a:r>
            <a:r>
              <a:rPr lang="en-US" i="0" dirty="0">
                <a:solidFill>
                  <a:srgbClr val="323130"/>
                </a:solidFill>
                <a:effectLst/>
              </a:rPr>
              <a:t>stratigraphy, </a:t>
            </a:r>
            <a:r>
              <a:rPr lang="en-US" dirty="0">
                <a:solidFill>
                  <a:srgbClr val="323130"/>
                </a:solidFill>
              </a:rPr>
              <a:t>gas data, rock</a:t>
            </a:r>
            <a:r>
              <a:rPr lang="en-US" i="0" dirty="0">
                <a:solidFill>
                  <a:srgbClr val="323130"/>
                </a:solidFill>
                <a:effectLst/>
              </a:rPr>
              <a:t> properties, </a:t>
            </a:r>
            <a:r>
              <a:rPr lang="en-US" dirty="0">
                <a:solidFill>
                  <a:srgbClr val="323130"/>
                </a:solidFill>
              </a:rPr>
              <a:t>and OGIP; a</a:t>
            </a:r>
            <a:r>
              <a:rPr lang="en-US" i="0" dirty="0">
                <a:solidFill>
                  <a:srgbClr val="323130"/>
                </a:solidFill>
                <a:effectLst/>
              </a:rPr>
              <a:t>nalyze historical development trends to identify primary landing zones and potential play fairways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1261F58C-0010-40A4-993D-3851A0DDB9F5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031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D8C78CA-11AC-C572-8ADA-F4F172C5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077" y="1429448"/>
            <a:ext cx="5056411" cy="48808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9803B5E-1109-2DF0-D193-D2BAACE73B74}"/>
              </a:ext>
            </a:extLst>
          </p:cNvPr>
          <p:cNvSpPr/>
          <p:nvPr/>
        </p:nvSpPr>
        <p:spPr>
          <a:xfrm>
            <a:off x="567311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623B7C-D00E-D782-0DA7-8792433DB959}"/>
              </a:ext>
            </a:extLst>
          </p:cNvPr>
          <p:cNvGrpSpPr/>
          <p:nvPr/>
        </p:nvGrpSpPr>
        <p:grpSpPr>
          <a:xfrm>
            <a:off x="2978941" y="1385194"/>
            <a:ext cx="2484920" cy="5214270"/>
            <a:chOff x="2845591" y="1335664"/>
            <a:chExt cx="2484920" cy="521427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1CC8A0C-78BC-5840-8872-0D758D58B1A2}"/>
                </a:ext>
              </a:extLst>
            </p:cNvPr>
            <p:cNvSpPr/>
            <p:nvPr/>
          </p:nvSpPr>
          <p:spPr>
            <a:xfrm>
              <a:off x="2845592" y="4524948"/>
              <a:ext cx="366064" cy="40211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24DCA5-63F3-5F16-4E41-DEBD5F8A6833}"/>
                </a:ext>
              </a:extLst>
            </p:cNvPr>
            <p:cNvGrpSpPr/>
            <p:nvPr/>
          </p:nvGrpSpPr>
          <p:grpSpPr>
            <a:xfrm>
              <a:off x="3197176" y="1335664"/>
              <a:ext cx="2133335" cy="5214270"/>
              <a:chOff x="1067386" y="1335664"/>
              <a:chExt cx="2133335" cy="5214270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67ADA13-EBEB-05FD-6057-37A48F6FC9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928" r="1716"/>
              <a:stretch/>
            </p:blipFill>
            <p:spPr>
              <a:xfrm>
                <a:off x="1094210" y="1686842"/>
                <a:ext cx="1225950" cy="48550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0AE7FDE-C44C-6D55-EA2F-DD12420B43A2}"/>
                  </a:ext>
                </a:extLst>
              </p:cNvPr>
              <p:cNvSpPr/>
              <p:nvPr/>
            </p:nvSpPr>
            <p:spPr>
              <a:xfrm>
                <a:off x="1089485" y="1523754"/>
                <a:ext cx="486745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4D03BC9-37BA-67BD-F75F-1A46C8750760}"/>
                  </a:ext>
                </a:extLst>
              </p:cNvPr>
              <p:cNvSpPr/>
              <p:nvPr/>
            </p:nvSpPr>
            <p:spPr>
              <a:xfrm>
                <a:off x="1991964" y="1523429"/>
                <a:ext cx="33054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61C8918-A722-FA53-B270-F6942C343549}"/>
                  </a:ext>
                </a:extLst>
              </p:cNvPr>
              <p:cNvSpPr/>
              <p:nvPr/>
            </p:nvSpPr>
            <p:spPr>
              <a:xfrm>
                <a:off x="1572421" y="1523429"/>
                <a:ext cx="431639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E105C1B-E8FB-5943-198E-96698D2595AC}"/>
                  </a:ext>
                </a:extLst>
              </p:cNvPr>
              <p:cNvSpPr txBox="1"/>
              <p:nvPr/>
            </p:nvSpPr>
            <p:spPr>
              <a:xfrm>
                <a:off x="2038281" y="1520191"/>
                <a:ext cx="29468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" b="1" dirty="0"/>
                  <a:t>φ</a:t>
                </a:r>
                <a:endParaRPr lang="en-CA" sz="800" b="1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B4F6DB8-2F6B-BB75-401D-56AEDFF4691D}"/>
                  </a:ext>
                </a:extLst>
              </p:cNvPr>
              <p:cNvSpPr txBox="1"/>
              <p:nvPr/>
            </p:nvSpPr>
            <p:spPr>
              <a:xfrm>
                <a:off x="1571503" y="1495639"/>
                <a:ext cx="675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Mineral</a:t>
                </a:r>
              </a:p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content</a:t>
                </a:r>
                <a:endParaRPr lang="en-CA" sz="600" b="1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454BD73-06F5-1073-12E9-64B048A3FAE3}"/>
                  </a:ext>
                </a:extLst>
              </p:cNvPr>
              <p:cNvSpPr txBox="1"/>
              <p:nvPr/>
            </p:nvSpPr>
            <p:spPr>
              <a:xfrm>
                <a:off x="1185512" y="1545245"/>
                <a:ext cx="29468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GR</a:t>
                </a:r>
                <a:endParaRPr lang="en-CA" sz="600" b="1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CAF3F57-24BB-8B4D-578B-33AB1B21FD35}"/>
                  </a:ext>
                </a:extLst>
              </p:cNvPr>
              <p:cNvSpPr/>
              <p:nvPr/>
            </p:nvSpPr>
            <p:spPr>
              <a:xfrm>
                <a:off x="1089485" y="1335664"/>
                <a:ext cx="123197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9EA84E-16BE-529C-7580-E80B11F26A53}"/>
                  </a:ext>
                </a:extLst>
              </p:cNvPr>
              <p:cNvSpPr txBox="1"/>
              <p:nvPr/>
            </p:nvSpPr>
            <p:spPr>
              <a:xfrm>
                <a:off x="1067386" y="1343969"/>
                <a:ext cx="12807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0" dirty="0">
                    <a:effectLst/>
                    <a:latin typeface="Segoe UI" panose="020B0502040204020203" pitchFamily="34" charset="0"/>
                  </a:rPr>
                  <a:t>200-d-052-L-094-O-08/00</a:t>
                </a:r>
                <a:endParaRPr lang="en-CA" sz="700" b="1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63826E6-681D-DC05-C72D-ED6C874D597B}"/>
                  </a:ext>
                </a:extLst>
              </p:cNvPr>
              <p:cNvSpPr txBox="1"/>
              <p:nvPr/>
            </p:nvSpPr>
            <p:spPr>
              <a:xfrm>
                <a:off x="2235075" y="6303713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KEG RIVER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1DD9E1D-7EBB-931F-22BC-C90EFD64B49E}"/>
                  </a:ext>
                </a:extLst>
              </p:cNvPr>
              <p:cNvSpPr txBox="1"/>
              <p:nvPr/>
            </p:nvSpPr>
            <p:spPr>
              <a:xfrm>
                <a:off x="2238798" y="1875165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00FF"/>
                    </a:highlight>
                    <a:latin typeface="Segoe UI" panose="020B0502040204020203" pitchFamily="34" charset="0"/>
                  </a:rPr>
                  <a:t>MUSKWA</a:t>
                </a:r>
                <a:endParaRPr lang="en-CA" sz="1000" b="1" dirty="0">
                  <a:highlight>
                    <a:srgbClr val="FF00FF"/>
                  </a:highligh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54A21EF-354B-AF57-CEDA-4F2C91C708A8}"/>
                  </a:ext>
                </a:extLst>
              </p:cNvPr>
              <p:cNvSpPr txBox="1"/>
              <p:nvPr/>
            </p:nvSpPr>
            <p:spPr>
              <a:xfrm>
                <a:off x="2240377" y="340778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FF00"/>
                    </a:highlight>
                    <a:latin typeface="Segoe UI" panose="020B0502040204020203" pitchFamily="34" charset="0"/>
                  </a:rPr>
                  <a:t>OTTER PARK</a:t>
                </a:r>
                <a:endParaRPr lang="en-CA" sz="1000" b="1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CCA0ECF-5EB9-5D77-0D33-98B8CCAF98A2}"/>
                  </a:ext>
                </a:extLst>
              </p:cNvPr>
              <p:cNvSpPr txBox="1"/>
              <p:nvPr/>
            </p:nvSpPr>
            <p:spPr>
              <a:xfrm>
                <a:off x="2238799" y="3588016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E-ZONE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28741AF-3FDC-71FA-3AD7-F696283E3B6E}"/>
                  </a:ext>
                </a:extLst>
              </p:cNvPr>
              <p:cNvSpPr txBox="1"/>
              <p:nvPr/>
            </p:nvSpPr>
            <p:spPr>
              <a:xfrm>
                <a:off x="2235074" y="452494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MOP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0FAA4A3-8274-11FC-6810-E309EA3D06E8}"/>
                  </a:ext>
                </a:extLst>
              </p:cNvPr>
              <p:cNvSpPr txBox="1"/>
              <p:nvPr/>
            </p:nvSpPr>
            <p:spPr>
              <a:xfrm>
                <a:off x="2238127" y="490547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323130"/>
                    </a:solidFill>
                    <a:highlight>
                      <a:srgbClr val="808080"/>
                    </a:highlight>
                    <a:latin typeface="Segoe UI" panose="020B0502040204020203" pitchFamily="34" charset="0"/>
                  </a:rPr>
                  <a:t>L</a:t>
                </a:r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808080"/>
                    </a:highlight>
                    <a:latin typeface="Segoe UI" panose="020B0502040204020203" pitchFamily="34" charset="0"/>
                  </a:rPr>
                  <a:t>OP</a:t>
                </a:r>
                <a:endParaRPr lang="en-CA" sz="1000" b="1" dirty="0">
                  <a:highlight>
                    <a:srgbClr val="808080"/>
                  </a:highlight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FD88642-F0AD-2449-9BD9-E5B977794EEB}"/>
                  </a:ext>
                </a:extLst>
              </p:cNvPr>
              <p:cNvSpPr txBox="1"/>
              <p:nvPr/>
            </p:nvSpPr>
            <p:spPr>
              <a:xfrm>
                <a:off x="2238227" y="5128114"/>
                <a:ext cx="930183" cy="238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KLUA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D3D1C77-A222-16EF-A9C4-E987F23486CC}"/>
                  </a:ext>
                </a:extLst>
              </p:cNvPr>
              <p:cNvSpPr txBox="1"/>
              <p:nvPr/>
            </p:nvSpPr>
            <p:spPr>
              <a:xfrm>
                <a:off x="2238127" y="5464982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00"/>
                    </a:highlight>
                    <a:latin typeface="Segoe UI" panose="020B0502040204020203" pitchFamily="34" charset="0"/>
                  </a:rPr>
                  <a:t>EVIE</a:t>
                </a:r>
                <a:endParaRPr lang="en-CA" sz="1000" b="1" dirty="0">
                  <a:highlight>
                    <a:srgbClr val="00FF00"/>
                  </a:highlight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759D5B3-C033-EB13-E406-89D38C960734}"/>
                  </a:ext>
                </a:extLst>
              </p:cNvPr>
              <p:cNvSpPr txBox="1"/>
              <p:nvPr/>
            </p:nvSpPr>
            <p:spPr>
              <a:xfrm>
                <a:off x="2241622" y="530086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MDC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541C06-F27B-F00C-6378-84B93BE69054}"/>
                </a:ext>
              </a:extLst>
            </p:cNvPr>
            <p:cNvSpPr/>
            <p:nvPr/>
          </p:nvSpPr>
          <p:spPr>
            <a:xfrm>
              <a:off x="2845591" y="1901787"/>
              <a:ext cx="364323" cy="172306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7CB3DF5-D5C9-A27A-DE5D-5D4C56CA370F}"/>
                </a:ext>
              </a:extLst>
            </p:cNvPr>
            <p:cNvSpPr/>
            <p:nvPr/>
          </p:nvSpPr>
          <p:spPr>
            <a:xfrm>
              <a:off x="2849109" y="4933950"/>
              <a:ext cx="364323" cy="5581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C8B3BF7-A0ED-DEA2-BE43-E5B772AC9C3E}"/>
                </a:ext>
              </a:extLst>
            </p:cNvPr>
            <p:cNvSpPr/>
            <p:nvPr/>
          </p:nvSpPr>
          <p:spPr>
            <a:xfrm>
              <a:off x="2850493" y="5492076"/>
              <a:ext cx="364323" cy="82204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ED15C0A-BE34-6184-73FC-03D9AAE68BAA}"/>
                </a:ext>
              </a:extLst>
            </p:cNvPr>
            <p:cNvSpPr txBox="1"/>
            <p:nvPr/>
          </p:nvSpPr>
          <p:spPr>
            <a:xfrm rot="18769781">
              <a:off x="2799022" y="4538294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MOP</a:t>
              </a:r>
              <a:endParaRPr lang="en-CA" sz="800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D81798-9D58-F849-79D8-846E28962259}"/>
                </a:ext>
              </a:extLst>
            </p:cNvPr>
            <p:cNvSpPr txBox="1"/>
            <p:nvPr/>
          </p:nvSpPr>
          <p:spPr>
            <a:xfrm rot="18769781">
              <a:off x="2815511" y="5613412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Evie</a:t>
              </a:r>
              <a:endParaRPr lang="en-CA" sz="8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8950A5D-0B14-DD20-132D-857222BFBBAF}"/>
                </a:ext>
              </a:extLst>
            </p:cNvPr>
            <p:cNvSpPr txBox="1"/>
            <p:nvPr/>
          </p:nvSpPr>
          <p:spPr>
            <a:xfrm rot="18769781">
              <a:off x="2759862" y="2474699"/>
              <a:ext cx="694273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Muskwa-</a:t>
              </a:r>
            </a:p>
            <a:p>
              <a:r>
                <a:rPr lang="en-US" sz="800" b="1" dirty="0">
                  <a:solidFill>
                    <a:srgbClr val="323130"/>
                  </a:solidFill>
                  <a:latin typeface="Segoe UI" panose="020B0502040204020203" pitchFamily="34" charset="0"/>
                </a:rPr>
                <a:t>OP</a:t>
              </a:r>
              <a:endParaRPr lang="en-CA" sz="8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3643381-8DF1-43B2-ACD4-E83F15D43B81}"/>
                </a:ext>
              </a:extLst>
            </p:cNvPr>
            <p:cNvSpPr txBox="1"/>
            <p:nvPr/>
          </p:nvSpPr>
          <p:spPr>
            <a:xfrm rot="18809737">
              <a:off x="2818473" y="4977703"/>
              <a:ext cx="582200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LOP-MDC</a:t>
              </a:r>
              <a:endParaRPr lang="en-CA" sz="800" b="1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6E62691-4963-50C2-E8A1-78C6B9FC5E46}"/>
                </a:ext>
              </a:extLst>
            </p:cNvPr>
            <p:cNvSpPr/>
            <p:nvPr/>
          </p:nvSpPr>
          <p:spPr>
            <a:xfrm>
              <a:off x="2847332" y="3624851"/>
              <a:ext cx="364323" cy="924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F494B73-D51C-562C-8D8B-B958C2CA0602}"/>
                </a:ext>
              </a:extLst>
            </p:cNvPr>
            <p:cNvSpPr txBox="1"/>
            <p:nvPr/>
          </p:nvSpPr>
          <p:spPr>
            <a:xfrm rot="18809737">
              <a:off x="2774560" y="3939394"/>
              <a:ext cx="582200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 err="1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EZone</a:t>
              </a:r>
              <a:endParaRPr lang="en-CA" sz="800" b="1" dirty="0"/>
            </a:p>
          </p:txBody>
        </p:sp>
      </p:grp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30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E85F1-83C7-97F9-E102-A4765FB1766C}"/>
              </a:ext>
            </a:extLst>
          </p:cNvPr>
          <p:cNvSpPr txBox="1"/>
          <p:nvPr/>
        </p:nvSpPr>
        <p:spPr>
          <a:xfrm rot="17791299">
            <a:off x="5982174" y="2889181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Bovie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Fault System 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985CE-B715-3493-B95A-A068128CE908}"/>
              </a:ext>
            </a:extLst>
          </p:cNvPr>
          <p:cNvSpPr txBox="1"/>
          <p:nvPr/>
        </p:nvSpPr>
        <p:spPr>
          <a:xfrm rot="2561809">
            <a:off x="9049829" y="377367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BDDD4-B959-6D9F-B366-E5E3C5B7CA84}"/>
              </a:ext>
            </a:extLst>
          </p:cNvPr>
          <p:cNvSpPr txBox="1"/>
          <p:nvPr/>
        </p:nvSpPr>
        <p:spPr>
          <a:xfrm>
            <a:off x="8995019" y="6062559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200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200" b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74566-8701-6696-D233-E42DC26B4318}"/>
              </a:ext>
            </a:extLst>
          </p:cNvPr>
          <p:cNvSpPr txBox="1"/>
          <p:nvPr/>
        </p:nvSpPr>
        <p:spPr>
          <a:xfrm>
            <a:off x="5830553" y="2364454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Liard Basin</a:t>
            </a:r>
            <a:endParaRPr lang="en-CA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0D39B-EBD6-80DE-F812-5B0319B56454}"/>
              </a:ext>
            </a:extLst>
          </p:cNvPr>
          <p:cNvSpPr txBox="1"/>
          <p:nvPr/>
        </p:nvSpPr>
        <p:spPr>
          <a:xfrm>
            <a:off x="7743175" y="311280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55105-69DB-3C05-8F06-02F2FA247167}"/>
              </a:ext>
            </a:extLst>
          </p:cNvPr>
          <p:cNvSpPr txBox="1"/>
          <p:nvPr/>
        </p:nvSpPr>
        <p:spPr>
          <a:xfrm>
            <a:off x="9087160" y="2431735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Ootla</a:t>
            </a:r>
            <a:endParaRPr lang="en-CA" sz="10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70272-18C8-4C60-E0D2-6EF0BF72FEF2}"/>
              </a:ext>
            </a:extLst>
          </p:cNvPr>
          <p:cNvSpPr txBox="1"/>
          <p:nvPr/>
        </p:nvSpPr>
        <p:spPr>
          <a:xfrm>
            <a:off x="7447758" y="158357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sp>
        <p:nvSpPr>
          <p:cNvPr id="52" name="Star: 5 Points 51">
            <a:extLst>
              <a:ext uri="{FF2B5EF4-FFF2-40B4-BE49-F238E27FC236}">
                <a16:creationId xmlns:a16="http://schemas.microsoft.com/office/drawing/2014/main" id="{C77539AD-52BF-AAFC-575F-903DA7AD2DA4}"/>
              </a:ext>
            </a:extLst>
          </p:cNvPr>
          <p:cNvSpPr/>
          <p:nvPr/>
        </p:nvSpPr>
        <p:spPr>
          <a:xfrm>
            <a:off x="8287591" y="3112803"/>
            <a:ext cx="164173" cy="171910"/>
          </a:xfrm>
          <a:prstGeom prst="star5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CEFE50-595B-C1D7-9D8B-1536BDBF4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250" y="2870510"/>
            <a:ext cx="697154" cy="268284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1E76746-A23C-505C-9E13-30D4838AE2AB}"/>
              </a:ext>
            </a:extLst>
          </p:cNvPr>
          <p:cNvSpPr txBox="1"/>
          <p:nvPr/>
        </p:nvSpPr>
        <p:spPr>
          <a:xfrm>
            <a:off x="5582293" y="1398644"/>
            <a:ext cx="1942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highlight>
                  <a:srgbClr val="000000"/>
                </a:highlight>
                <a:latin typeface="Segoe UI" panose="020B0502040204020203" pitchFamily="34" charset="0"/>
              </a:rPr>
              <a:t>5</a:t>
            </a:r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 </a:t>
            </a:r>
            <a:r>
              <a:rPr lang="en-US" sz="1000" b="1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bcf</a:t>
            </a:r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/sec contour interval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362E38E-4F85-75A3-BCAF-DA569C3BF436}"/>
              </a:ext>
            </a:extLst>
          </p:cNvPr>
          <p:cNvSpPr/>
          <p:nvPr/>
        </p:nvSpPr>
        <p:spPr>
          <a:xfrm>
            <a:off x="2978941" y="4593772"/>
            <a:ext cx="1617170" cy="383819"/>
          </a:xfrm>
          <a:custGeom>
            <a:avLst/>
            <a:gdLst>
              <a:gd name="connsiteX0" fmla="*/ 0 w 1445623"/>
              <a:gd name="connsiteY0" fmla="*/ 0 h 888275"/>
              <a:gd name="connsiteX1" fmla="*/ 8709 w 1445623"/>
              <a:gd name="connsiteY1" fmla="*/ 888275 h 888275"/>
              <a:gd name="connsiteX2" fmla="*/ 1445623 w 1445623"/>
              <a:gd name="connsiteY2" fmla="*/ 888275 h 888275"/>
              <a:gd name="connsiteX3" fmla="*/ 1428206 w 1445623"/>
              <a:gd name="connsiteY3" fmla="*/ 8709 h 888275"/>
              <a:gd name="connsiteX4" fmla="*/ 0 w 1445623"/>
              <a:gd name="connsiteY4" fmla="*/ 0 h 88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623" h="888275">
                <a:moveTo>
                  <a:pt x="0" y="0"/>
                </a:moveTo>
                <a:lnTo>
                  <a:pt x="8709" y="888275"/>
                </a:lnTo>
                <a:lnTo>
                  <a:pt x="1445623" y="888275"/>
                </a:lnTo>
                <a:lnTo>
                  <a:pt x="1428206" y="8709"/>
                </a:lnTo>
                <a:lnTo>
                  <a:pt x="0" y="0"/>
                </a:lnTo>
                <a:close/>
              </a:path>
            </a:pathLst>
          </a:custGeom>
          <a:solidFill>
            <a:srgbClr val="F854CD">
              <a:alpha val="25000"/>
            </a:srgbClr>
          </a:solidFill>
          <a:ln w="28575">
            <a:solidFill>
              <a:srgbClr val="F854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58E183C2-3F0A-4FEF-3271-44572A46A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388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Middle Otter Park Fairways</a:t>
            </a:r>
          </a:p>
        </p:txBody>
      </p:sp>
      <p:sp>
        <p:nvSpPr>
          <p:cNvPr id="55" name="Content Placeholder 3">
            <a:extLst>
              <a:ext uri="{FF2B5EF4-FFF2-40B4-BE49-F238E27FC236}">
                <a16:creationId xmlns:a16="http://schemas.microsoft.com/office/drawing/2014/main" id="{610E8CCC-6938-E9DA-F4C5-17724BFAD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399657" cy="397146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OGIP tiering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Green:            &gt;50 </a:t>
            </a:r>
            <a:r>
              <a:rPr lang="en-US" b="0" i="0" dirty="0" err="1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bcf</a:t>
            </a:r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/sec</a:t>
            </a:r>
          </a:p>
          <a:p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Yellow:            &gt;30 </a:t>
            </a:r>
            <a:r>
              <a:rPr lang="en-US" b="0" i="0" dirty="0" err="1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bcf</a:t>
            </a:r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/sec</a:t>
            </a:r>
          </a:p>
          <a:p>
            <a:pPr algn="l"/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0BFBE10-FD69-7780-E12F-06478E1711CD}"/>
              </a:ext>
            </a:extLst>
          </p:cNvPr>
          <p:cNvSpPr txBox="1"/>
          <p:nvPr/>
        </p:nvSpPr>
        <p:spPr>
          <a:xfrm>
            <a:off x="7674680" y="223497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5D8CEE7-A0C3-BBD1-672F-38508CDCB52B}"/>
              </a:ext>
            </a:extLst>
          </p:cNvPr>
          <p:cNvSpPr txBox="1"/>
          <p:nvPr/>
        </p:nvSpPr>
        <p:spPr>
          <a:xfrm>
            <a:off x="7006861" y="388376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Kiwigana</a:t>
            </a:r>
            <a:endParaRPr lang="en-CA" sz="1000" b="1" i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122CEB0-9FD1-1803-1D6F-E9EB82C6DF70}"/>
              </a:ext>
            </a:extLst>
          </p:cNvPr>
          <p:cNvSpPr txBox="1"/>
          <p:nvPr/>
        </p:nvSpPr>
        <p:spPr>
          <a:xfrm>
            <a:off x="8465580" y="366519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82F9A86-6C17-AE1E-DF33-35755956AA60}"/>
              </a:ext>
            </a:extLst>
          </p:cNvPr>
          <p:cNvSpPr txBox="1"/>
          <p:nvPr/>
        </p:nvSpPr>
        <p:spPr>
          <a:xfrm>
            <a:off x="8715870" y="299441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Gote</a:t>
            </a:r>
            <a:endParaRPr lang="en-CA" sz="1000" b="1" i="1" dirty="0"/>
          </a:p>
        </p:txBody>
      </p:sp>
      <p:sp>
        <p:nvSpPr>
          <p:cNvPr id="65" name="Content Placeholder 3">
            <a:extLst>
              <a:ext uri="{FF2B5EF4-FFF2-40B4-BE49-F238E27FC236}">
                <a16:creationId xmlns:a16="http://schemas.microsoft.com/office/drawing/2014/main" id="{D28B2B0F-2BFF-551B-C264-F811B7CF1F40}"/>
              </a:ext>
            </a:extLst>
          </p:cNvPr>
          <p:cNvSpPr txBox="1">
            <a:spLocks/>
          </p:cNvSpPr>
          <p:nvPr/>
        </p:nvSpPr>
        <p:spPr>
          <a:xfrm>
            <a:off x="6354653" y="6453173"/>
            <a:ext cx="3911111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Best values in </a:t>
            </a:r>
            <a:r>
              <a:rPr lang="en-US" sz="1600" dirty="0" err="1"/>
              <a:t>centre</a:t>
            </a:r>
            <a:r>
              <a:rPr lang="en-US" sz="1600" dirty="0"/>
              <a:t>, South-</a:t>
            </a:r>
            <a:r>
              <a:rPr lang="en-US" sz="1600" dirty="0" err="1"/>
              <a:t>centre</a:t>
            </a:r>
            <a:endParaRPr lang="en-US" sz="16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0897BE-4C06-4C45-0F25-A2A5EAF671A9}"/>
              </a:ext>
            </a:extLst>
          </p:cNvPr>
          <p:cNvSpPr txBox="1"/>
          <p:nvPr/>
        </p:nvSpPr>
        <p:spPr>
          <a:xfrm>
            <a:off x="7731527" y="1226888"/>
            <a:ext cx="9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NWT</a:t>
            </a:r>
            <a:endParaRPr lang="en-CA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2D31E-718C-F288-3AF5-0855680C57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6" t="4324" r="9044" b="7505"/>
          <a:stretch/>
        </p:blipFill>
        <p:spPr>
          <a:xfrm>
            <a:off x="9543187" y="1434858"/>
            <a:ext cx="1198981" cy="17760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9376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B6F8108-0451-9976-CB8E-546B1CF7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906" y="1434171"/>
            <a:ext cx="5025743" cy="48268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09B1FB1-9F2E-61BE-CF43-C75683C86C87}"/>
              </a:ext>
            </a:extLst>
          </p:cNvPr>
          <p:cNvSpPr/>
          <p:nvPr/>
        </p:nvSpPr>
        <p:spPr>
          <a:xfrm>
            <a:off x="567311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757F7E-CE57-42C4-D882-6F8D1D24F7CA}"/>
              </a:ext>
            </a:extLst>
          </p:cNvPr>
          <p:cNvGrpSpPr/>
          <p:nvPr/>
        </p:nvGrpSpPr>
        <p:grpSpPr>
          <a:xfrm>
            <a:off x="2978941" y="1385194"/>
            <a:ext cx="2484920" cy="5214270"/>
            <a:chOff x="2845591" y="1335664"/>
            <a:chExt cx="2484920" cy="52142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CE787A-B48F-4B78-0C11-3B4519F50A61}"/>
                </a:ext>
              </a:extLst>
            </p:cNvPr>
            <p:cNvSpPr/>
            <p:nvPr/>
          </p:nvSpPr>
          <p:spPr>
            <a:xfrm>
              <a:off x="2845592" y="4524948"/>
              <a:ext cx="366064" cy="40211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B7F2EB9-5DBD-C680-7508-01AB8CDD10B3}"/>
                </a:ext>
              </a:extLst>
            </p:cNvPr>
            <p:cNvGrpSpPr/>
            <p:nvPr/>
          </p:nvGrpSpPr>
          <p:grpSpPr>
            <a:xfrm>
              <a:off x="3197176" y="1335664"/>
              <a:ext cx="2133335" cy="5214270"/>
              <a:chOff x="1067386" y="1335664"/>
              <a:chExt cx="2133335" cy="5214270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8FCE05D2-BBAE-02AC-7569-021F058CC3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928" r="1716"/>
              <a:stretch/>
            </p:blipFill>
            <p:spPr>
              <a:xfrm>
                <a:off x="1094210" y="1686842"/>
                <a:ext cx="1225950" cy="48550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E5C32AB-8B86-E7D0-9958-47D61794BA87}"/>
                  </a:ext>
                </a:extLst>
              </p:cNvPr>
              <p:cNvSpPr/>
              <p:nvPr/>
            </p:nvSpPr>
            <p:spPr>
              <a:xfrm>
                <a:off x="1089485" y="1523754"/>
                <a:ext cx="486745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003894-07C9-E9B0-0150-6F45C6903421}"/>
                  </a:ext>
                </a:extLst>
              </p:cNvPr>
              <p:cNvSpPr/>
              <p:nvPr/>
            </p:nvSpPr>
            <p:spPr>
              <a:xfrm>
                <a:off x="1991964" y="1523429"/>
                <a:ext cx="33054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9644DE8-AB4F-0734-7726-235BA275EB1F}"/>
                  </a:ext>
                </a:extLst>
              </p:cNvPr>
              <p:cNvSpPr/>
              <p:nvPr/>
            </p:nvSpPr>
            <p:spPr>
              <a:xfrm>
                <a:off x="1572421" y="1523429"/>
                <a:ext cx="431639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8BD25FD-1689-F8C9-3F81-BEEDBD90201C}"/>
                  </a:ext>
                </a:extLst>
              </p:cNvPr>
              <p:cNvSpPr txBox="1"/>
              <p:nvPr/>
            </p:nvSpPr>
            <p:spPr>
              <a:xfrm>
                <a:off x="2038281" y="1520191"/>
                <a:ext cx="29468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" b="1" dirty="0"/>
                  <a:t>φ</a:t>
                </a:r>
                <a:endParaRPr lang="en-CA" sz="800" b="1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8C532D5-F11B-4662-693E-204595C547C5}"/>
                  </a:ext>
                </a:extLst>
              </p:cNvPr>
              <p:cNvSpPr txBox="1"/>
              <p:nvPr/>
            </p:nvSpPr>
            <p:spPr>
              <a:xfrm>
                <a:off x="1571503" y="1495639"/>
                <a:ext cx="675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Mineral</a:t>
                </a:r>
              </a:p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content</a:t>
                </a:r>
                <a:endParaRPr lang="en-CA" sz="600" b="1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12262C8-DF2F-787B-2912-A72B4D94D9FB}"/>
                  </a:ext>
                </a:extLst>
              </p:cNvPr>
              <p:cNvSpPr txBox="1"/>
              <p:nvPr/>
            </p:nvSpPr>
            <p:spPr>
              <a:xfrm>
                <a:off x="1185512" y="1545245"/>
                <a:ext cx="29468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GR</a:t>
                </a:r>
                <a:endParaRPr lang="en-CA" sz="600" b="1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8803EC0-9822-0F6D-48FF-D76D08137FE5}"/>
                  </a:ext>
                </a:extLst>
              </p:cNvPr>
              <p:cNvSpPr/>
              <p:nvPr/>
            </p:nvSpPr>
            <p:spPr>
              <a:xfrm>
                <a:off x="1089485" y="1335664"/>
                <a:ext cx="123197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B081A3-6093-1304-2E67-A178C3C755EC}"/>
                  </a:ext>
                </a:extLst>
              </p:cNvPr>
              <p:cNvSpPr txBox="1"/>
              <p:nvPr/>
            </p:nvSpPr>
            <p:spPr>
              <a:xfrm>
                <a:off x="1067386" y="1343969"/>
                <a:ext cx="12807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0" dirty="0">
                    <a:effectLst/>
                    <a:latin typeface="Segoe UI" panose="020B0502040204020203" pitchFamily="34" charset="0"/>
                  </a:rPr>
                  <a:t>200-d-052-L-094-O-08/00</a:t>
                </a:r>
                <a:endParaRPr lang="en-CA" sz="700" b="1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B72F49-40FC-A69C-AF7E-FB6754BC90EE}"/>
                  </a:ext>
                </a:extLst>
              </p:cNvPr>
              <p:cNvSpPr txBox="1"/>
              <p:nvPr/>
            </p:nvSpPr>
            <p:spPr>
              <a:xfrm>
                <a:off x="2235075" y="6303713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KEG RIVER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3B2CBAA-9678-6D7A-96B3-CB2D2E4A9E12}"/>
                  </a:ext>
                </a:extLst>
              </p:cNvPr>
              <p:cNvSpPr txBox="1"/>
              <p:nvPr/>
            </p:nvSpPr>
            <p:spPr>
              <a:xfrm>
                <a:off x="2238798" y="1875165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00FF"/>
                    </a:highlight>
                    <a:latin typeface="Segoe UI" panose="020B0502040204020203" pitchFamily="34" charset="0"/>
                  </a:rPr>
                  <a:t>MUSKWA</a:t>
                </a:r>
                <a:endParaRPr lang="en-CA" sz="1000" b="1" dirty="0">
                  <a:highlight>
                    <a:srgbClr val="FF00FF"/>
                  </a:highligh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C190301-D10D-E3D4-1BDB-A46877363FE6}"/>
                  </a:ext>
                </a:extLst>
              </p:cNvPr>
              <p:cNvSpPr txBox="1"/>
              <p:nvPr/>
            </p:nvSpPr>
            <p:spPr>
              <a:xfrm>
                <a:off x="2240377" y="340778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FF00"/>
                    </a:highlight>
                    <a:latin typeface="Segoe UI" panose="020B0502040204020203" pitchFamily="34" charset="0"/>
                  </a:rPr>
                  <a:t>OTTER PARK</a:t>
                </a:r>
                <a:endParaRPr lang="en-CA" sz="1000" b="1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F52A38B-119A-883A-A5F0-0183D550779E}"/>
                  </a:ext>
                </a:extLst>
              </p:cNvPr>
              <p:cNvSpPr txBox="1"/>
              <p:nvPr/>
            </p:nvSpPr>
            <p:spPr>
              <a:xfrm>
                <a:off x="2238799" y="3588016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E-ZONE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7962E6B-90E5-47A7-F3A0-97D1019A8033}"/>
                  </a:ext>
                </a:extLst>
              </p:cNvPr>
              <p:cNvSpPr txBox="1"/>
              <p:nvPr/>
            </p:nvSpPr>
            <p:spPr>
              <a:xfrm>
                <a:off x="2235074" y="452494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MOP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A76C220-2A1C-A09E-BA83-E2BFFDC24575}"/>
                  </a:ext>
                </a:extLst>
              </p:cNvPr>
              <p:cNvSpPr txBox="1"/>
              <p:nvPr/>
            </p:nvSpPr>
            <p:spPr>
              <a:xfrm>
                <a:off x="2238127" y="490547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323130"/>
                    </a:solidFill>
                    <a:highlight>
                      <a:srgbClr val="808080"/>
                    </a:highlight>
                    <a:latin typeface="Segoe UI" panose="020B0502040204020203" pitchFamily="34" charset="0"/>
                  </a:rPr>
                  <a:t>L</a:t>
                </a:r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808080"/>
                    </a:highlight>
                    <a:latin typeface="Segoe UI" panose="020B0502040204020203" pitchFamily="34" charset="0"/>
                  </a:rPr>
                  <a:t>OP</a:t>
                </a:r>
                <a:endParaRPr lang="en-CA" sz="1000" b="1" dirty="0">
                  <a:highlight>
                    <a:srgbClr val="808080"/>
                  </a:highlight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1799E7-283D-3A58-D3F0-927255317F61}"/>
                  </a:ext>
                </a:extLst>
              </p:cNvPr>
              <p:cNvSpPr txBox="1"/>
              <p:nvPr/>
            </p:nvSpPr>
            <p:spPr>
              <a:xfrm>
                <a:off x="2238227" y="5128114"/>
                <a:ext cx="930183" cy="238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KLUA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8666B05-93F0-C6EA-DB2E-A8E6770F7068}"/>
                  </a:ext>
                </a:extLst>
              </p:cNvPr>
              <p:cNvSpPr txBox="1"/>
              <p:nvPr/>
            </p:nvSpPr>
            <p:spPr>
              <a:xfrm>
                <a:off x="2238127" y="5464982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00"/>
                    </a:highlight>
                    <a:latin typeface="Segoe UI" panose="020B0502040204020203" pitchFamily="34" charset="0"/>
                  </a:rPr>
                  <a:t>EVIE</a:t>
                </a:r>
                <a:endParaRPr lang="en-CA" sz="1000" b="1" dirty="0">
                  <a:highlight>
                    <a:srgbClr val="00FF00"/>
                  </a:highlight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F20D10B-4FD0-A739-184D-672C368E27F8}"/>
                  </a:ext>
                </a:extLst>
              </p:cNvPr>
              <p:cNvSpPr txBox="1"/>
              <p:nvPr/>
            </p:nvSpPr>
            <p:spPr>
              <a:xfrm>
                <a:off x="2241622" y="530086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MDC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580D819-4D6A-2E93-0139-48E406B4FDBA}"/>
                </a:ext>
              </a:extLst>
            </p:cNvPr>
            <p:cNvSpPr/>
            <p:nvPr/>
          </p:nvSpPr>
          <p:spPr>
            <a:xfrm>
              <a:off x="2845591" y="1901787"/>
              <a:ext cx="364323" cy="172306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E6619DC-A307-C432-79D0-14FB3A93D6EF}"/>
                </a:ext>
              </a:extLst>
            </p:cNvPr>
            <p:cNvSpPr/>
            <p:nvPr/>
          </p:nvSpPr>
          <p:spPr>
            <a:xfrm>
              <a:off x="2849109" y="4933950"/>
              <a:ext cx="364323" cy="5581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D75EE93-5D7B-D056-6B8F-F3C5BE56848C}"/>
                </a:ext>
              </a:extLst>
            </p:cNvPr>
            <p:cNvSpPr/>
            <p:nvPr/>
          </p:nvSpPr>
          <p:spPr>
            <a:xfrm>
              <a:off x="2850493" y="5492076"/>
              <a:ext cx="364323" cy="82204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6791596-0CEA-463A-4CAC-2A10F6841195}"/>
                </a:ext>
              </a:extLst>
            </p:cNvPr>
            <p:cNvSpPr txBox="1"/>
            <p:nvPr/>
          </p:nvSpPr>
          <p:spPr>
            <a:xfrm rot="18769781">
              <a:off x="2799022" y="4538294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MOP</a:t>
              </a:r>
              <a:endParaRPr lang="en-CA" sz="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0F9C151-A6A6-8847-5C4B-AFC9AE3881CA}"/>
                </a:ext>
              </a:extLst>
            </p:cNvPr>
            <p:cNvSpPr txBox="1"/>
            <p:nvPr/>
          </p:nvSpPr>
          <p:spPr>
            <a:xfrm rot="18769781">
              <a:off x="2815511" y="5613412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Evie</a:t>
              </a:r>
              <a:endParaRPr lang="en-CA" sz="8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B75E6A6-1918-625E-B52E-5D08F16C0305}"/>
                </a:ext>
              </a:extLst>
            </p:cNvPr>
            <p:cNvSpPr txBox="1"/>
            <p:nvPr/>
          </p:nvSpPr>
          <p:spPr>
            <a:xfrm rot="18769781">
              <a:off x="2759862" y="2474699"/>
              <a:ext cx="694273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Muskwa-</a:t>
              </a:r>
            </a:p>
            <a:p>
              <a:r>
                <a:rPr lang="en-US" sz="800" b="1" dirty="0">
                  <a:solidFill>
                    <a:srgbClr val="323130"/>
                  </a:solidFill>
                  <a:latin typeface="Segoe UI" panose="020B0502040204020203" pitchFamily="34" charset="0"/>
                </a:rPr>
                <a:t>OP</a:t>
              </a:r>
              <a:endParaRPr lang="en-CA" sz="8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F3B90D-D447-F987-DA55-13CFBD6A3B5F}"/>
                </a:ext>
              </a:extLst>
            </p:cNvPr>
            <p:cNvSpPr txBox="1"/>
            <p:nvPr/>
          </p:nvSpPr>
          <p:spPr>
            <a:xfrm rot="18809737">
              <a:off x="2818473" y="4977703"/>
              <a:ext cx="582200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LOP-MDC</a:t>
              </a:r>
              <a:endParaRPr lang="en-CA" sz="800" b="1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5116418-6B6F-1A34-CC29-EA94D8B75AAB}"/>
                </a:ext>
              </a:extLst>
            </p:cNvPr>
            <p:cNvSpPr/>
            <p:nvPr/>
          </p:nvSpPr>
          <p:spPr>
            <a:xfrm>
              <a:off x="2847332" y="3624851"/>
              <a:ext cx="364323" cy="924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D8C290-FBDB-82FF-D509-4A9C43F0AF3A}"/>
                </a:ext>
              </a:extLst>
            </p:cNvPr>
            <p:cNvSpPr txBox="1"/>
            <p:nvPr/>
          </p:nvSpPr>
          <p:spPr>
            <a:xfrm rot="18809737">
              <a:off x="2774560" y="3939394"/>
              <a:ext cx="582200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 err="1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EZone</a:t>
              </a:r>
              <a:endParaRPr lang="en-CA" sz="800" b="1" dirty="0"/>
            </a:p>
          </p:txBody>
        </p:sp>
      </p:grp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31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E85F1-83C7-97F9-E102-A4765FB1766C}"/>
              </a:ext>
            </a:extLst>
          </p:cNvPr>
          <p:cNvSpPr txBox="1"/>
          <p:nvPr/>
        </p:nvSpPr>
        <p:spPr>
          <a:xfrm rot="17791299">
            <a:off x="5982174" y="2889181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Bovie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Fault System 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985CE-B715-3493-B95A-A068128CE908}"/>
              </a:ext>
            </a:extLst>
          </p:cNvPr>
          <p:cNvSpPr txBox="1"/>
          <p:nvPr/>
        </p:nvSpPr>
        <p:spPr>
          <a:xfrm rot="2561809">
            <a:off x="9038399" y="375462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BDDD4-B959-6D9F-B366-E5E3C5B7CA84}"/>
              </a:ext>
            </a:extLst>
          </p:cNvPr>
          <p:cNvSpPr txBox="1"/>
          <p:nvPr/>
        </p:nvSpPr>
        <p:spPr>
          <a:xfrm>
            <a:off x="8946467" y="5987247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200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200" b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74566-8701-6696-D233-E42DC26B4318}"/>
              </a:ext>
            </a:extLst>
          </p:cNvPr>
          <p:cNvSpPr txBox="1"/>
          <p:nvPr/>
        </p:nvSpPr>
        <p:spPr>
          <a:xfrm>
            <a:off x="5830553" y="2364454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Liard Basin</a:t>
            </a:r>
            <a:endParaRPr lang="en-CA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0D39B-EBD6-80DE-F812-5B0319B56454}"/>
              </a:ext>
            </a:extLst>
          </p:cNvPr>
          <p:cNvSpPr txBox="1"/>
          <p:nvPr/>
        </p:nvSpPr>
        <p:spPr>
          <a:xfrm>
            <a:off x="7743175" y="311280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55105-69DB-3C05-8F06-02F2FA247167}"/>
              </a:ext>
            </a:extLst>
          </p:cNvPr>
          <p:cNvSpPr txBox="1"/>
          <p:nvPr/>
        </p:nvSpPr>
        <p:spPr>
          <a:xfrm>
            <a:off x="9060490" y="2431735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Ootla</a:t>
            </a:r>
            <a:endParaRPr lang="en-CA" sz="10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70272-18C8-4C60-E0D2-6EF0BF72FEF2}"/>
              </a:ext>
            </a:extLst>
          </p:cNvPr>
          <p:cNvSpPr txBox="1"/>
          <p:nvPr/>
        </p:nvSpPr>
        <p:spPr>
          <a:xfrm>
            <a:off x="7447758" y="158357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sp>
        <p:nvSpPr>
          <p:cNvPr id="52" name="Star: 5 Points 51">
            <a:extLst>
              <a:ext uri="{FF2B5EF4-FFF2-40B4-BE49-F238E27FC236}">
                <a16:creationId xmlns:a16="http://schemas.microsoft.com/office/drawing/2014/main" id="{C77539AD-52BF-AAFC-575F-903DA7AD2DA4}"/>
              </a:ext>
            </a:extLst>
          </p:cNvPr>
          <p:cNvSpPr/>
          <p:nvPr/>
        </p:nvSpPr>
        <p:spPr>
          <a:xfrm>
            <a:off x="8287591" y="3112803"/>
            <a:ext cx="164173" cy="171910"/>
          </a:xfrm>
          <a:prstGeom prst="star5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CEFE50-595B-C1D7-9D8B-1536BDBF4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255" y="2875127"/>
            <a:ext cx="697154" cy="268284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1E76746-A23C-505C-9E13-30D4838AE2AB}"/>
              </a:ext>
            </a:extLst>
          </p:cNvPr>
          <p:cNvSpPr txBox="1"/>
          <p:nvPr/>
        </p:nvSpPr>
        <p:spPr>
          <a:xfrm>
            <a:off x="5616081" y="1407379"/>
            <a:ext cx="1942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highlight>
                  <a:srgbClr val="000000"/>
                </a:highlight>
                <a:latin typeface="Segoe UI" panose="020B0502040204020203" pitchFamily="34" charset="0"/>
              </a:rPr>
              <a:t>5</a:t>
            </a:r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 </a:t>
            </a:r>
            <a:r>
              <a:rPr lang="en-US" sz="1000" b="1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bcf</a:t>
            </a:r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/sec contour interval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58E183C2-3F0A-4FEF-3271-44572A46A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388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Muskwa Fairways</a:t>
            </a:r>
          </a:p>
        </p:txBody>
      </p:sp>
      <p:sp>
        <p:nvSpPr>
          <p:cNvPr id="55" name="Content Placeholder 3">
            <a:extLst>
              <a:ext uri="{FF2B5EF4-FFF2-40B4-BE49-F238E27FC236}">
                <a16:creationId xmlns:a16="http://schemas.microsoft.com/office/drawing/2014/main" id="{610E8CCC-6938-E9DA-F4C5-17724BFAD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399657" cy="397146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OGIP tiering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Green:            &gt;50 </a:t>
            </a:r>
            <a:r>
              <a:rPr lang="en-US" b="0" i="0" dirty="0" err="1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bcf</a:t>
            </a:r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/sec</a:t>
            </a:r>
          </a:p>
          <a:p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Yellow:            &gt;30 </a:t>
            </a:r>
            <a:r>
              <a:rPr lang="en-US" b="0" i="0" dirty="0" err="1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bcf</a:t>
            </a:r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/sec</a:t>
            </a:r>
          </a:p>
          <a:p>
            <a:pPr algn="l"/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8670513-53EF-662C-498F-7FDC82DE87B0}"/>
              </a:ext>
            </a:extLst>
          </p:cNvPr>
          <p:cNvSpPr/>
          <p:nvPr/>
        </p:nvSpPr>
        <p:spPr>
          <a:xfrm>
            <a:off x="2963021" y="1950177"/>
            <a:ext cx="1629463" cy="1724203"/>
          </a:xfrm>
          <a:custGeom>
            <a:avLst/>
            <a:gdLst>
              <a:gd name="connsiteX0" fmla="*/ 10632 w 1446028"/>
              <a:gd name="connsiteY0" fmla="*/ 0 h 1371600"/>
              <a:gd name="connsiteX1" fmla="*/ 1435395 w 1446028"/>
              <a:gd name="connsiteY1" fmla="*/ 0 h 1371600"/>
              <a:gd name="connsiteX2" fmla="*/ 1446028 w 1446028"/>
              <a:gd name="connsiteY2" fmla="*/ 1360967 h 1371600"/>
              <a:gd name="connsiteX3" fmla="*/ 0 w 1446028"/>
              <a:gd name="connsiteY3" fmla="*/ 1371600 h 1371600"/>
              <a:gd name="connsiteX4" fmla="*/ 10632 w 1446028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6028" h="1371600">
                <a:moveTo>
                  <a:pt x="10632" y="0"/>
                </a:moveTo>
                <a:lnTo>
                  <a:pt x="1435395" y="0"/>
                </a:lnTo>
                <a:cubicBezTo>
                  <a:pt x="1438939" y="453656"/>
                  <a:pt x="1442484" y="907311"/>
                  <a:pt x="1446028" y="1360967"/>
                </a:cubicBezTo>
                <a:lnTo>
                  <a:pt x="0" y="1371600"/>
                </a:lnTo>
                <a:lnTo>
                  <a:pt x="10632" y="0"/>
                </a:lnTo>
                <a:close/>
              </a:path>
            </a:pathLst>
          </a:custGeom>
          <a:solidFill>
            <a:srgbClr val="E900FF">
              <a:alpha val="25000"/>
            </a:srgbClr>
          </a:solidFill>
          <a:ln w="28575">
            <a:solidFill>
              <a:srgbClr val="E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E47257-C381-AC09-2934-24642BC4FFD6}"/>
              </a:ext>
            </a:extLst>
          </p:cNvPr>
          <p:cNvSpPr txBox="1"/>
          <p:nvPr/>
        </p:nvSpPr>
        <p:spPr>
          <a:xfrm>
            <a:off x="7674680" y="223497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6E08A2-54CD-9508-1C96-FF049AC9F175}"/>
              </a:ext>
            </a:extLst>
          </p:cNvPr>
          <p:cNvSpPr txBox="1"/>
          <p:nvPr/>
        </p:nvSpPr>
        <p:spPr>
          <a:xfrm>
            <a:off x="7006861" y="388376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Kiwigana</a:t>
            </a:r>
            <a:endParaRPr lang="en-CA" sz="1000" b="1" i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0AC0A2-19F9-6161-ED83-8644B159A377}"/>
              </a:ext>
            </a:extLst>
          </p:cNvPr>
          <p:cNvSpPr txBox="1"/>
          <p:nvPr/>
        </p:nvSpPr>
        <p:spPr>
          <a:xfrm>
            <a:off x="8465580" y="366519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6D3FBA-4063-4B88-6E23-A4DFE32680BE}"/>
              </a:ext>
            </a:extLst>
          </p:cNvPr>
          <p:cNvSpPr txBox="1"/>
          <p:nvPr/>
        </p:nvSpPr>
        <p:spPr>
          <a:xfrm>
            <a:off x="8715870" y="299441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Gote</a:t>
            </a:r>
            <a:endParaRPr lang="en-CA" sz="1000" b="1" i="1" dirty="0"/>
          </a:p>
        </p:txBody>
      </p:sp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2A0566D2-BE25-A500-8DED-64B09222710E}"/>
              </a:ext>
            </a:extLst>
          </p:cNvPr>
          <p:cNvSpPr txBox="1">
            <a:spLocks/>
          </p:cNvSpPr>
          <p:nvPr/>
        </p:nvSpPr>
        <p:spPr>
          <a:xfrm>
            <a:off x="5849401" y="6453909"/>
            <a:ext cx="4876380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Highest overall OGIP values, best towards NW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29011C-4294-E43B-7FD5-354753C25B2C}"/>
              </a:ext>
            </a:extLst>
          </p:cNvPr>
          <p:cNvSpPr txBox="1"/>
          <p:nvPr/>
        </p:nvSpPr>
        <p:spPr>
          <a:xfrm>
            <a:off x="7735573" y="1232929"/>
            <a:ext cx="9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NWT</a:t>
            </a:r>
            <a:endParaRPr lang="en-CA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31947-B255-2C2A-D10F-31720C41F9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6" t="4324" r="9044" b="7505"/>
          <a:stretch/>
        </p:blipFill>
        <p:spPr>
          <a:xfrm>
            <a:off x="9541372" y="1434172"/>
            <a:ext cx="1198981" cy="17760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5520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213332-2F09-BAE5-5693-24AC6CA2F403}"/>
              </a:ext>
            </a:extLst>
          </p:cNvPr>
          <p:cNvGrpSpPr/>
          <p:nvPr/>
        </p:nvGrpSpPr>
        <p:grpSpPr>
          <a:xfrm>
            <a:off x="2978941" y="1385194"/>
            <a:ext cx="2484920" cy="5214270"/>
            <a:chOff x="2845591" y="1335664"/>
            <a:chExt cx="2484920" cy="521427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582DDC-1D7C-2EA0-304C-11DD8C249522}"/>
                </a:ext>
              </a:extLst>
            </p:cNvPr>
            <p:cNvSpPr/>
            <p:nvPr/>
          </p:nvSpPr>
          <p:spPr>
            <a:xfrm>
              <a:off x="2845592" y="4524948"/>
              <a:ext cx="366064" cy="40211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BAF016-5761-2367-66E0-7B723B332287}"/>
                </a:ext>
              </a:extLst>
            </p:cNvPr>
            <p:cNvGrpSpPr/>
            <p:nvPr/>
          </p:nvGrpSpPr>
          <p:grpSpPr>
            <a:xfrm>
              <a:off x="3197176" y="1335664"/>
              <a:ext cx="2133335" cy="5214270"/>
              <a:chOff x="1067386" y="1335664"/>
              <a:chExt cx="2133335" cy="5214270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F1BFDEC5-D013-39A8-5D27-E741322A74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28" r="1716"/>
              <a:stretch/>
            </p:blipFill>
            <p:spPr>
              <a:xfrm>
                <a:off x="1094210" y="1686842"/>
                <a:ext cx="1225950" cy="48550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47B5773-7505-FFF6-BDB5-119F14A5A8B1}"/>
                  </a:ext>
                </a:extLst>
              </p:cNvPr>
              <p:cNvSpPr/>
              <p:nvPr/>
            </p:nvSpPr>
            <p:spPr>
              <a:xfrm>
                <a:off x="1089485" y="1523754"/>
                <a:ext cx="486745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E36419A-F107-1CB7-8A99-CCA7E44D4DAF}"/>
                  </a:ext>
                </a:extLst>
              </p:cNvPr>
              <p:cNvSpPr/>
              <p:nvPr/>
            </p:nvSpPr>
            <p:spPr>
              <a:xfrm>
                <a:off x="1991964" y="1523429"/>
                <a:ext cx="33054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83EDDE9-DD76-57A2-66BC-E654C2E8793E}"/>
                  </a:ext>
                </a:extLst>
              </p:cNvPr>
              <p:cNvSpPr/>
              <p:nvPr/>
            </p:nvSpPr>
            <p:spPr>
              <a:xfrm>
                <a:off x="1572421" y="1523429"/>
                <a:ext cx="431639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08A9B7-6C75-113C-AB45-2AA99914B4FA}"/>
                  </a:ext>
                </a:extLst>
              </p:cNvPr>
              <p:cNvSpPr txBox="1"/>
              <p:nvPr/>
            </p:nvSpPr>
            <p:spPr>
              <a:xfrm>
                <a:off x="2038281" y="1520191"/>
                <a:ext cx="29468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" b="1" dirty="0"/>
                  <a:t>φ</a:t>
                </a:r>
                <a:endParaRPr lang="en-CA" sz="800" b="1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559163-5CFF-A2D3-588A-83D01D7CC2BC}"/>
                  </a:ext>
                </a:extLst>
              </p:cNvPr>
              <p:cNvSpPr txBox="1"/>
              <p:nvPr/>
            </p:nvSpPr>
            <p:spPr>
              <a:xfrm>
                <a:off x="1571503" y="1495639"/>
                <a:ext cx="675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Mineral</a:t>
                </a:r>
              </a:p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content</a:t>
                </a:r>
                <a:endParaRPr lang="en-CA" sz="600" b="1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DC3FD77-37C7-C8D6-1A25-EB2F63A7F101}"/>
                  </a:ext>
                </a:extLst>
              </p:cNvPr>
              <p:cNvSpPr txBox="1"/>
              <p:nvPr/>
            </p:nvSpPr>
            <p:spPr>
              <a:xfrm>
                <a:off x="1185512" y="1545245"/>
                <a:ext cx="29468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GR</a:t>
                </a:r>
                <a:endParaRPr lang="en-CA" sz="600" b="1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677774F-D606-9ACC-737F-27D2F8D9EBAA}"/>
                  </a:ext>
                </a:extLst>
              </p:cNvPr>
              <p:cNvSpPr/>
              <p:nvPr/>
            </p:nvSpPr>
            <p:spPr>
              <a:xfrm>
                <a:off x="1089485" y="1335664"/>
                <a:ext cx="123197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B71E3A-7D06-0752-E4CA-898A5998AFB8}"/>
                  </a:ext>
                </a:extLst>
              </p:cNvPr>
              <p:cNvSpPr txBox="1"/>
              <p:nvPr/>
            </p:nvSpPr>
            <p:spPr>
              <a:xfrm>
                <a:off x="1067386" y="1343969"/>
                <a:ext cx="12807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0" dirty="0">
                    <a:effectLst/>
                    <a:latin typeface="Segoe UI" panose="020B0502040204020203" pitchFamily="34" charset="0"/>
                  </a:rPr>
                  <a:t>200-d-052-L-094-O-08/00</a:t>
                </a:r>
                <a:endParaRPr lang="en-CA" sz="700" b="1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C3162E-EB12-A7EB-553A-7605E0BE833E}"/>
                  </a:ext>
                </a:extLst>
              </p:cNvPr>
              <p:cNvSpPr txBox="1"/>
              <p:nvPr/>
            </p:nvSpPr>
            <p:spPr>
              <a:xfrm>
                <a:off x="2235075" y="6303713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KEG RIVER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F30534-EB1B-864D-2C57-EE7951E2E329}"/>
                  </a:ext>
                </a:extLst>
              </p:cNvPr>
              <p:cNvSpPr txBox="1"/>
              <p:nvPr/>
            </p:nvSpPr>
            <p:spPr>
              <a:xfrm>
                <a:off x="2238798" y="1875165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00FF"/>
                    </a:highlight>
                    <a:latin typeface="Segoe UI" panose="020B0502040204020203" pitchFamily="34" charset="0"/>
                  </a:rPr>
                  <a:t>MUSKWA</a:t>
                </a:r>
                <a:endParaRPr lang="en-CA" sz="1000" b="1" dirty="0">
                  <a:highlight>
                    <a:srgbClr val="FF00FF"/>
                  </a:highlight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E3497E-4543-354E-1422-A37DD378D918}"/>
                  </a:ext>
                </a:extLst>
              </p:cNvPr>
              <p:cNvSpPr txBox="1"/>
              <p:nvPr/>
            </p:nvSpPr>
            <p:spPr>
              <a:xfrm>
                <a:off x="2240377" y="340778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FF00"/>
                    </a:highlight>
                    <a:latin typeface="Segoe UI" panose="020B0502040204020203" pitchFamily="34" charset="0"/>
                  </a:rPr>
                  <a:t>OTTER PARK</a:t>
                </a:r>
                <a:endParaRPr lang="en-CA" sz="1000" b="1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7BF4449-7414-51F9-15FD-EB53188D5E5C}"/>
                  </a:ext>
                </a:extLst>
              </p:cNvPr>
              <p:cNvSpPr txBox="1"/>
              <p:nvPr/>
            </p:nvSpPr>
            <p:spPr>
              <a:xfrm>
                <a:off x="2238799" y="3588016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E-ZONE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647E5F-5BEE-22D9-D9F8-20A095B569C8}"/>
                  </a:ext>
                </a:extLst>
              </p:cNvPr>
              <p:cNvSpPr txBox="1"/>
              <p:nvPr/>
            </p:nvSpPr>
            <p:spPr>
              <a:xfrm>
                <a:off x="2235074" y="452494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MOP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38B964-ED33-1ECB-C032-DFC3DED1D878}"/>
                  </a:ext>
                </a:extLst>
              </p:cNvPr>
              <p:cNvSpPr txBox="1"/>
              <p:nvPr/>
            </p:nvSpPr>
            <p:spPr>
              <a:xfrm>
                <a:off x="2238127" y="490547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323130"/>
                    </a:solidFill>
                    <a:highlight>
                      <a:srgbClr val="808080"/>
                    </a:highlight>
                    <a:latin typeface="Segoe UI" panose="020B0502040204020203" pitchFamily="34" charset="0"/>
                  </a:rPr>
                  <a:t>L</a:t>
                </a:r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808080"/>
                    </a:highlight>
                    <a:latin typeface="Segoe UI" panose="020B0502040204020203" pitchFamily="34" charset="0"/>
                  </a:rPr>
                  <a:t>OP</a:t>
                </a:r>
                <a:endParaRPr lang="en-CA" sz="1000" b="1" dirty="0">
                  <a:highlight>
                    <a:srgbClr val="808080"/>
                  </a:highlight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46B4036-18E6-02B0-E02D-9DE67BE14C0F}"/>
                  </a:ext>
                </a:extLst>
              </p:cNvPr>
              <p:cNvSpPr txBox="1"/>
              <p:nvPr/>
            </p:nvSpPr>
            <p:spPr>
              <a:xfrm>
                <a:off x="2238227" y="5128114"/>
                <a:ext cx="930183" cy="238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KLUA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9B3986D-1776-7515-9EA0-9ECEF59061D5}"/>
                  </a:ext>
                </a:extLst>
              </p:cNvPr>
              <p:cNvSpPr txBox="1"/>
              <p:nvPr/>
            </p:nvSpPr>
            <p:spPr>
              <a:xfrm>
                <a:off x="2238127" y="5464982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00"/>
                    </a:highlight>
                    <a:latin typeface="Segoe UI" panose="020B0502040204020203" pitchFamily="34" charset="0"/>
                  </a:rPr>
                  <a:t>EVIE</a:t>
                </a:r>
                <a:endParaRPr lang="en-CA" sz="1000" b="1" dirty="0">
                  <a:highlight>
                    <a:srgbClr val="00FF00"/>
                  </a:highligh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67F192D-B83C-11FC-28EC-44B9EF6AB1A6}"/>
                  </a:ext>
                </a:extLst>
              </p:cNvPr>
              <p:cNvSpPr txBox="1"/>
              <p:nvPr/>
            </p:nvSpPr>
            <p:spPr>
              <a:xfrm>
                <a:off x="2241622" y="530086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MDC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7ADA39-15CC-7557-CD62-BD63F951D0D0}"/>
                </a:ext>
              </a:extLst>
            </p:cNvPr>
            <p:cNvSpPr/>
            <p:nvPr/>
          </p:nvSpPr>
          <p:spPr>
            <a:xfrm>
              <a:off x="2845591" y="1901787"/>
              <a:ext cx="364323" cy="172306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09A489-515B-0EDB-61B7-FA8C0DC261CA}"/>
                </a:ext>
              </a:extLst>
            </p:cNvPr>
            <p:cNvSpPr/>
            <p:nvPr/>
          </p:nvSpPr>
          <p:spPr>
            <a:xfrm>
              <a:off x="2849109" y="4933950"/>
              <a:ext cx="364323" cy="5581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F03D40E-B24A-EB77-584F-DF7449C64791}"/>
                </a:ext>
              </a:extLst>
            </p:cNvPr>
            <p:cNvSpPr/>
            <p:nvPr/>
          </p:nvSpPr>
          <p:spPr>
            <a:xfrm>
              <a:off x="2850493" y="5492076"/>
              <a:ext cx="364323" cy="82204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744A1D-58EF-F6B3-6711-E960057C18AD}"/>
                </a:ext>
              </a:extLst>
            </p:cNvPr>
            <p:cNvSpPr txBox="1"/>
            <p:nvPr/>
          </p:nvSpPr>
          <p:spPr>
            <a:xfrm rot="18769781">
              <a:off x="2799022" y="4538294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MOP</a:t>
              </a:r>
              <a:endParaRPr lang="en-CA" sz="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2D7FFE-9E75-1A2A-8B8B-B55883AB8432}"/>
                </a:ext>
              </a:extLst>
            </p:cNvPr>
            <p:cNvSpPr txBox="1"/>
            <p:nvPr/>
          </p:nvSpPr>
          <p:spPr>
            <a:xfrm rot="18769781">
              <a:off x="2815511" y="5613412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Evie</a:t>
              </a:r>
              <a:endParaRPr lang="en-CA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0B8E93-3CBC-CD36-1E78-85BAE1A13210}"/>
                </a:ext>
              </a:extLst>
            </p:cNvPr>
            <p:cNvSpPr txBox="1"/>
            <p:nvPr/>
          </p:nvSpPr>
          <p:spPr>
            <a:xfrm rot="18769781">
              <a:off x="2759862" y="2474699"/>
              <a:ext cx="694273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Muskwa-</a:t>
              </a:r>
            </a:p>
            <a:p>
              <a:r>
                <a:rPr lang="en-US" sz="800" b="1" dirty="0">
                  <a:solidFill>
                    <a:srgbClr val="323130"/>
                  </a:solidFill>
                  <a:latin typeface="Segoe UI" panose="020B0502040204020203" pitchFamily="34" charset="0"/>
                </a:rPr>
                <a:t>OP</a:t>
              </a:r>
              <a:endParaRPr lang="en-CA" sz="800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F926AF-10DB-E426-66E1-09C8C73BCCD7}"/>
                </a:ext>
              </a:extLst>
            </p:cNvPr>
            <p:cNvSpPr txBox="1"/>
            <p:nvPr/>
          </p:nvSpPr>
          <p:spPr>
            <a:xfrm rot="18809737">
              <a:off x="2818473" y="4977703"/>
              <a:ext cx="582200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LOP-MDC</a:t>
              </a:r>
              <a:endParaRPr lang="en-CA" sz="800" b="1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AD41878-70F5-277C-8EEB-772F8FA909F1}"/>
                </a:ext>
              </a:extLst>
            </p:cNvPr>
            <p:cNvSpPr/>
            <p:nvPr/>
          </p:nvSpPr>
          <p:spPr>
            <a:xfrm>
              <a:off x="2847332" y="3624851"/>
              <a:ext cx="364323" cy="924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AEBB1A-DA42-222E-D273-C4B5CCB943F1}"/>
                </a:ext>
              </a:extLst>
            </p:cNvPr>
            <p:cNvSpPr txBox="1"/>
            <p:nvPr/>
          </p:nvSpPr>
          <p:spPr>
            <a:xfrm rot="18809737">
              <a:off x="2774560" y="3939394"/>
              <a:ext cx="582200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 err="1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EZone</a:t>
              </a:r>
              <a:endParaRPr lang="en-CA" sz="800" b="1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694C8D0-02DE-372D-DD18-D91E31621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231" y="1453269"/>
            <a:ext cx="5038747" cy="4838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32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E85F1-83C7-97F9-E102-A4765FB1766C}"/>
              </a:ext>
            </a:extLst>
          </p:cNvPr>
          <p:cNvSpPr txBox="1"/>
          <p:nvPr/>
        </p:nvSpPr>
        <p:spPr>
          <a:xfrm rot="17791299">
            <a:off x="5989794" y="2912041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Bovie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Fault System 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985CE-B715-3493-B95A-A068128CE908}"/>
              </a:ext>
            </a:extLst>
          </p:cNvPr>
          <p:cNvSpPr txBox="1"/>
          <p:nvPr/>
        </p:nvSpPr>
        <p:spPr>
          <a:xfrm rot="2561809">
            <a:off x="9023159" y="377367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2DCAD-CE80-7AF9-18F4-0D2BA81C6351}"/>
              </a:ext>
            </a:extLst>
          </p:cNvPr>
          <p:cNvSpPr txBox="1"/>
          <p:nvPr/>
        </p:nvSpPr>
        <p:spPr>
          <a:xfrm>
            <a:off x="7731527" y="1237185"/>
            <a:ext cx="9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NWT</a:t>
            </a:r>
            <a:endParaRPr lang="en-CA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74566-8701-6696-D233-E42DC26B4318}"/>
              </a:ext>
            </a:extLst>
          </p:cNvPr>
          <p:cNvSpPr txBox="1"/>
          <p:nvPr/>
        </p:nvSpPr>
        <p:spPr>
          <a:xfrm>
            <a:off x="5830553" y="2364454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Liard Basin</a:t>
            </a:r>
            <a:endParaRPr lang="en-CA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0D39B-EBD6-80DE-F812-5B0319B56454}"/>
              </a:ext>
            </a:extLst>
          </p:cNvPr>
          <p:cNvSpPr txBox="1"/>
          <p:nvPr/>
        </p:nvSpPr>
        <p:spPr>
          <a:xfrm>
            <a:off x="7743175" y="311280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55105-69DB-3C05-8F06-02F2FA247167}"/>
              </a:ext>
            </a:extLst>
          </p:cNvPr>
          <p:cNvSpPr txBox="1"/>
          <p:nvPr/>
        </p:nvSpPr>
        <p:spPr>
          <a:xfrm>
            <a:off x="9060490" y="2431735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Ootla</a:t>
            </a:r>
            <a:endParaRPr lang="en-CA" sz="10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70272-18C8-4C60-E0D2-6EF0BF72FEF2}"/>
              </a:ext>
            </a:extLst>
          </p:cNvPr>
          <p:cNvSpPr txBox="1"/>
          <p:nvPr/>
        </p:nvSpPr>
        <p:spPr>
          <a:xfrm>
            <a:off x="7447758" y="158357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sp>
        <p:nvSpPr>
          <p:cNvPr id="52" name="Star: 5 Points 51">
            <a:extLst>
              <a:ext uri="{FF2B5EF4-FFF2-40B4-BE49-F238E27FC236}">
                <a16:creationId xmlns:a16="http://schemas.microsoft.com/office/drawing/2014/main" id="{C77539AD-52BF-AAFC-575F-903DA7AD2DA4}"/>
              </a:ext>
            </a:extLst>
          </p:cNvPr>
          <p:cNvSpPr/>
          <p:nvPr/>
        </p:nvSpPr>
        <p:spPr>
          <a:xfrm>
            <a:off x="8287591" y="3112803"/>
            <a:ext cx="164173" cy="171910"/>
          </a:xfrm>
          <a:prstGeom prst="star5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58E183C2-3F0A-4FEF-3271-44572A46A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388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MOP – Muskwa Overlap</a:t>
            </a:r>
          </a:p>
        </p:txBody>
      </p:sp>
      <p:sp>
        <p:nvSpPr>
          <p:cNvPr id="55" name="Content Placeholder 3">
            <a:extLst>
              <a:ext uri="{FF2B5EF4-FFF2-40B4-BE49-F238E27FC236}">
                <a16:creationId xmlns:a16="http://schemas.microsoft.com/office/drawing/2014/main" id="{610E8CCC-6938-E9DA-F4C5-17724BFAD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399657" cy="397146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Combined OGIP values may not be totally accessible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Must accurately determine </a:t>
            </a:r>
            <a:r>
              <a:rPr lang="en-US" b="0" dirty="0" err="1">
                <a:solidFill>
                  <a:srgbClr val="323130"/>
                </a:solidFill>
                <a:latin typeface="Segoe UI" panose="020B0502040204020203" pitchFamily="34" charset="0"/>
              </a:rPr>
              <a:t>EZone</a:t>
            </a:r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 characteristics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DC9C09B-EFA2-DF67-7D2D-CC087B9AB441}"/>
              </a:ext>
            </a:extLst>
          </p:cNvPr>
          <p:cNvSpPr/>
          <p:nvPr/>
        </p:nvSpPr>
        <p:spPr>
          <a:xfrm>
            <a:off x="2974515" y="1953445"/>
            <a:ext cx="1606983" cy="3036746"/>
          </a:xfrm>
          <a:custGeom>
            <a:avLst/>
            <a:gdLst>
              <a:gd name="connsiteX0" fmla="*/ 10632 w 1446028"/>
              <a:gd name="connsiteY0" fmla="*/ 0 h 1371600"/>
              <a:gd name="connsiteX1" fmla="*/ 1435395 w 1446028"/>
              <a:gd name="connsiteY1" fmla="*/ 0 h 1371600"/>
              <a:gd name="connsiteX2" fmla="*/ 1446028 w 1446028"/>
              <a:gd name="connsiteY2" fmla="*/ 1360967 h 1371600"/>
              <a:gd name="connsiteX3" fmla="*/ 0 w 1446028"/>
              <a:gd name="connsiteY3" fmla="*/ 1371600 h 1371600"/>
              <a:gd name="connsiteX4" fmla="*/ 10632 w 1446028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6028" h="1371600">
                <a:moveTo>
                  <a:pt x="10632" y="0"/>
                </a:moveTo>
                <a:lnTo>
                  <a:pt x="1435395" y="0"/>
                </a:lnTo>
                <a:cubicBezTo>
                  <a:pt x="1438939" y="453656"/>
                  <a:pt x="1442484" y="907311"/>
                  <a:pt x="1446028" y="1360967"/>
                </a:cubicBezTo>
                <a:lnTo>
                  <a:pt x="0" y="1371600"/>
                </a:lnTo>
                <a:lnTo>
                  <a:pt x="10632" y="0"/>
                </a:lnTo>
                <a:close/>
              </a:path>
            </a:pathLst>
          </a:cu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FBFCC0-6597-0DC6-518D-84E62FA0F0E4}"/>
              </a:ext>
            </a:extLst>
          </p:cNvPr>
          <p:cNvSpPr txBox="1"/>
          <p:nvPr/>
        </p:nvSpPr>
        <p:spPr>
          <a:xfrm>
            <a:off x="7674680" y="223497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E8FF69-BC60-C8B8-7D38-25707815404F}"/>
              </a:ext>
            </a:extLst>
          </p:cNvPr>
          <p:cNvSpPr txBox="1"/>
          <p:nvPr/>
        </p:nvSpPr>
        <p:spPr>
          <a:xfrm>
            <a:off x="7006861" y="388376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Kiwigana</a:t>
            </a:r>
            <a:endParaRPr lang="en-CA" sz="1000" b="1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BC32D0-1703-3BA5-40C3-BB8FCF44A516}"/>
              </a:ext>
            </a:extLst>
          </p:cNvPr>
          <p:cNvSpPr txBox="1"/>
          <p:nvPr/>
        </p:nvSpPr>
        <p:spPr>
          <a:xfrm>
            <a:off x="8465580" y="366519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D82BF-CACF-E3F8-90A7-AE64B3809BEE}"/>
              </a:ext>
            </a:extLst>
          </p:cNvPr>
          <p:cNvSpPr txBox="1"/>
          <p:nvPr/>
        </p:nvSpPr>
        <p:spPr>
          <a:xfrm>
            <a:off x="8715870" y="299441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Gote</a:t>
            </a:r>
            <a:endParaRPr lang="en-CA" sz="1000" b="1" i="1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E97BAA2-8BFB-36EC-A91A-897E9D4963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6" t="4324" r="9044" b="7505"/>
          <a:stretch/>
        </p:blipFill>
        <p:spPr>
          <a:xfrm>
            <a:off x="9506558" y="1453270"/>
            <a:ext cx="1198981" cy="1776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F10DF3C-D9C6-95E5-358F-D9297EED4A60}"/>
              </a:ext>
            </a:extLst>
          </p:cNvPr>
          <p:cNvSpPr/>
          <p:nvPr/>
        </p:nvSpPr>
        <p:spPr>
          <a:xfrm>
            <a:off x="567311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283FB8A0-B5CF-0FC5-603C-5B710EE67BD2}"/>
              </a:ext>
            </a:extLst>
          </p:cNvPr>
          <p:cNvSpPr txBox="1">
            <a:spLocks/>
          </p:cNvSpPr>
          <p:nvPr/>
        </p:nvSpPr>
        <p:spPr>
          <a:xfrm>
            <a:off x="6332035" y="6454749"/>
            <a:ext cx="3911111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Best results NE of </a:t>
            </a:r>
            <a:r>
              <a:rPr lang="en-US" sz="1600" dirty="0" err="1"/>
              <a:t>Etsho</a:t>
            </a:r>
            <a:r>
              <a:rPr lang="en-US" sz="1600" dirty="0"/>
              <a:t> and in South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4F237C-B4B0-8AB5-1D8F-7425C88E311C}"/>
              </a:ext>
            </a:extLst>
          </p:cNvPr>
          <p:cNvSpPr txBox="1"/>
          <p:nvPr/>
        </p:nvSpPr>
        <p:spPr>
          <a:xfrm>
            <a:off x="8946467" y="5987247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200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200" b="1" dirty="0">
              <a:solidFill>
                <a:srgbClr val="7030A0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7B582C0-A1DA-1394-2C51-CBB4FA706417}"/>
              </a:ext>
            </a:extLst>
          </p:cNvPr>
          <p:cNvSpPr/>
          <p:nvPr/>
        </p:nvSpPr>
        <p:spPr>
          <a:xfrm>
            <a:off x="2977626" y="1954260"/>
            <a:ext cx="1606983" cy="3036746"/>
          </a:xfrm>
          <a:custGeom>
            <a:avLst/>
            <a:gdLst>
              <a:gd name="connsiteX0" fmla="*/ 10632 w 1446028"/>
              <a:gd name="connsiteY0" fmla="*/ 0 h 1371600"/>
              <a:gd name="connsiteX1" fmla="*/ 1435395 w 1446028"/>
              <a:gd name="connsiteY1" fmla="*/ 0 h 1371600"/>
              <a:gd name="connsiteX2" fmla="*/ 1446028 w 1446028"/>
              <a:gd name="connsiteY2" fmla="*/ 1360967 h 1371600"/>
              <a:gd name="connsiteX3" fmla="*/ 0 w 1446028"/>
              <a:gd name="connsiteY3" fmla="*/ 1371600 h 1371600"/>
              <a:gd name="connsiteX4" fmla="*/ 10632 w 1446028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6028" h="1371600">
                <a:moveTo>
                  <a:pt x="10632" y="0"/>
                </a:moveTo>
                <a:lnTo>
                  <a:pt x="1435395" y="0"/>
                </a:lnTo>
                <a:cubicBezTo>
                  <a:pt x="1438939" y="453656"/>
                  <a:pt x="1442484" y="907311"/>
                  <a:pt x="1446028" y="1360967"/>
                </a:cubicBezTo>
                <a:lnTo>
                  <a:pt x="0" y="1371600"/>
                </a:lnTo>
                <a:lnTo>
                  <a:pt x="10632" y="0"/>
                </a:lnTo>
                <a:close/>
              </a:path>
            </a:pathLst>
          </a:custGeom>
          <a:solidFill>
            <a:srgbClr val="FFC000">
              <a:alpha val="25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906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02D034E-69F3-AADE-D5B7-2E4E234E3EC3}"/>
              </a:ext>
            </a:extLst>
          </p:cNvPr>
          <p:cNvSpPr/>
          <p:nvPr/>
        </p:nvSpPr>
        <p:spPr>
          <a:xfrm>
            <a:off x="567311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7CFE94-A894-A8E8-3092-89961548B7BF}"/>
              </a:ext>
            </a:extLst>
          </p:cNvPr>
          <p:cNvGrpSpPr/>
          <p:nvPr/>
        </p:nvGrpSpPr>
        <p:grpSpPr>
          <a:xfrm>
            <a:off x="2978941" y="1385194"/>
            <a:ext cx="2484920" cy="5214270"/>
            <a:chOff x="2845591" y="1335664"/>
            <a:chExt cx="2484920" cy="521427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48E0FE-88BA-F69A-01BE-38507E5B2075}"/>
                </a:ext>
              </a:extLst>
            </p:cNvPr>
            <p:cNvSpPr/>
            <p:nvPr/>
          </p:nvSpPr>
          <p:spPr>
            <a:xfrm>
              <a:off x="2845592" y="4524948"/>
              <a:ext cx="366064" cy="40211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E2C4E6D-B281-72E9-A11C-47719CE5E8B1}"/>
                </a:ext>
              </a:extLst>
            </p:cNvPr>
            <p:cNvGrpSpPr/>
            <p:nvPr/>
          </p:nvGrpSpPr>
          <p:grpSpPr>
            <a:xfrm>
              <a:off x="3197176" y="1335664"/>
              <a:ext cx="2133335" cy="5214270"/>
              <a:chOff x="1067386" y="1335664"/>
              <a:chExt cx="2133335" cy="5214270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836210D-2051-142D-137E-7305E2203C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28" r="1716"/>
              <a:stretch/>
            </p:blipFill>
            <p:spPr>
              <a:xfrm>
                <a:off x="1094210" y="1686842"/>
                <a:ext cx="1225950" cy="48550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3A8F833-0292-6094-8BED-D7C0BB91B844}"/>
                  </a:ext>
                </a:extLst>
              </p:cNvPr>
              <p:cNvSpPr/>
              <p:nvPr/>
            </p:nvSpPr>
            <p:spPr>
              <a:xfrm>
                <a:off x="1089485" y="1523754"/>
                <a:ext cx="486745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61BB7BE-36DD-8CB5-1C99-91D01EAF0C79}"/>
                  </a:ext>
                </a:extLst>
              </p:cNvPr>
              <p:cNvSpPr/>
              <p:nvPr/>
            </p:nvSpPr>
            <p:spPr>
              <a:xfrm>
                <a:off x="1991964" y="1523429"/>
                <a:ext cx="33054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A297FBA-C28D-FC7F-0C87-DBD8DEAC1329}"/>
                  </a:ext>
                </a:extLst>
              </p:cNvPr>
              <p:cNvSpPr/>
              <p:nvPr/>
            </p:nvSpPr>
            <p:spPr>
              <a:xfrm>
                <a:off x="1572421" y="1523429"/>
                <a:ext cx="431639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546F1A9-4C73-8C2C-D1F0-7A67259C6CA9}"/>
                  </a:ext>
                </a:extLst>
              </p:cNvPr>
              <p:cNvSpPr txBox="1"/>
              <p:nvPr/>
            </p:nvSpPr>
            <p:spPr>
              <a:xfrm>
                <a:off x="2038281" y="1520191"/>
                <a:ext cx="29468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" b="1" dirty="0"/>
                  <a:t>φ</a:t>
                </a:r>
                <a:endParaRPr lang="en-CA" sz="800" b="1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8CCD3D-4676-1016-4E1E-9D082C0B9B84}"/>
                  </a:ext>
                </a:extLst>
              </p:cNvPr>
              <p:cNvSpPr txBox="1"/>
              <p:nvPr/>
            </p:nvSpPr>
            <p:spPr>
              <a:xfrm>
                <a:off x="1571503" y="1495639"/>
                <a:ext cx="675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Mineral</a:t>
                </a:r>
              </a:p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content</a:t>
                </a:r>
                <a:endParaRPr lang="en-CA" sz="600" b="1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F04E02-D0BB-72A0-0D7B-2EB3A30E258E}"/>
                  </a:ext>
                </a:extLst>
              </p:cNvPr>
              <p:cNvSpPr txBox="1"/>
              <p:nvPr/>
            </p:nvSpPr>
            <p:spPr>
              <a:xfrm>
                <a:off x="1185512" y="1545245"/>
                <a:ext cx="29468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GR</a:t>
                </a:r>
                <a:endParaRPr lang="en-CA" sz="600" b="1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F7C66EE-13B2-0FC7-C533-6F428F918769}"/>
                  </a:ext>
                </a:extLst>
              </p:cNvPr>
              <p:cNvSpPr/>
              <p:nvPr/>
            </p:nvSpPr>
            <p:spPr>
              <a:xfrm>
                <a:off x="1089485" y="1335664"/>
                <a:ext cx="123197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13D9D4-D56A-7028-D84D-F941FC0E37FB}"/>
                  </a:ext>
                </a:extLst>
              </p:cNvPr>
              <p:cNvSpPr txBox="1"/>
              <p:nvPr/>
            </p:nvSpPr>
            <p:spPr>
              <a:xfrm>
                <a:off x="1067386" y="1343969"/>
                <a:ext cx="12807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0" dirty="0">
                    <a:effectLst/>
                    <a:latin typeface="Segoe UI" panose="020B0502040204020203" pitchFamily="34" charset="0"/>
                  </a:rPr>
                  <a:t>200-d-052-L-094-O-08/00</a:t>
                </a:r>
                <a:endParaRPr lang="en-CA" sz="700" b="1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9A9B945-26A1-9F01-732A-FE65B7FDC590}"/>
                  </a:ext>
                </a:extLst>
              </p:cNvPr>
              <p:cNvSpPr txBox="1"/>
              <p:nvPr/>
            </p:nvSpPr>
            <p:spPr>
              <a:xfrm>
                <a:off x="2235075" y="6303713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KEG RIVER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B78769D-EB89-D8AF-1D8F-784BEA09636C}"/>
                  </a:ext>
                </a:extLst>
              </p:cNvPr>
              <p:cNvSpPr txBox="1"/>
              <p:nvPr/>
            </p:nvSpPr>
            <p:spPr>
              <a:xfrm>
                <a:off x="2238798" y="1875165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00FF"/>
                    </a:highlight>
                    <a:latin typeface="Segoe UI" panose="020B0502040204020203" pitchFamily="34" charset="0"/>
                  </a:rPr>
                  <a:t>MUSKWA</a:t>
                </a:r>
                <a:endParaRPr lang="en-CA" sz="1000" b="1" dirty="0">
                  <a:highlight>
                    <a:srgbClr val="FF00FF"/>
                  </a:highlight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2DBD6F-816D-9171-7FA3-9927A647FFE5}"/>
                  </a:ext>
                </a:extLst>
              </p:cNvPr>
              <p:cNvSpPr txBox="1"/>
              <p:nvPr/>
            </p:nvSpPr>
            <p:spPr>
              <a:xfrm>
                <a:off x="2240377" y="340778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FF00"/>
                    </a:highlight>
                    <a:latin typeface="Segoe UI" panose="020B0502040204020203" pitchFamily="34" charset="0"/>
                  </a:rPr>
                  <a:t>OTTER PARK</a:t>
                </a:r>
                <a:endParaRPr lang="en-CA" sz="1000" b="1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CD27815-F7DB-5F85-5D6B-0CAB74AA7602}"/>
                  </a:ext>
                </a:extLst>
              </p:cNvPr>
              <p:cNvSpPr txBox="1"/>
              <p:nvPr/>
            </p:nvSpPr>
            <p:spPr>
              <a:xfrm>
                <a:off x="2238799" y="3588016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E-ZONE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FF50823-0C84-D189-20FB-448A3EBF78C6}"/>
                  </a:ext>
                </a:extLst>
              </p:cNvPr>
              <p:cNvSpPr txBox="1"/>
              <p:nvPr/>
            </p:nvSpPr>
            <p:spPr>
              <a:xfrm>
                <a:off x="2235074" y="452494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MOP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F889077-2964-7DDE-EFD0-F2F79534CF2D}"/>
                  </a:ext>
                </a:extLst>
              </p:cNvPr>
              <p:cNvSpPr txBox="1"/>
              <p:nvPr/>
            </p:nvSpPr>
            <p:spPr>
              <a:xfrm>
                <a:off x="2238127" y="490547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323130"/>
                    </a:solidFill>
                    <a:highlight>
                      <a:srgbClr val="808080"/>
                    </a:highlight>
                    <a:latin typeface="Segoe UI" panose="020B0502040204020203" pitchFamily="34" charset="0"/>
                  </a:rPr>
                  <a:t>L</a:t>
                </a:r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808080"/>
                    </a:highlight>
                    <a:latin typeface="Segoe UI" panose="020B0502040204020203" pitchFamily="34" charset="0"/>
                  </a:rPr>
                  <a:t>OP</a:t>
                </a:r>
                <a:endParaRPr lang="en-CA" sz="1000" b="1" dirty="0">
                  <a:highlight>
                    <a:srgbClr val="808080"/>
                  </a:highlight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CD7DDC-2760-45FC-A873-3407FEDA41DB}"/>
                  </a:ext>
                </a:extLst>
              </p:cNvPr>
              <p:cNvSpPr txBox="1"/>
              <p:nvPr/>
            </p:nvSpPr>
            <p:spPr>
              <a:xfrm>
                <a:off x="2238227" y="5128114"/>
                <a:ext cx="930183" cy="238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KLUA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88E59F5-7AFA-161F-6BDB-78FBD335DF5B}"/>
                  </a:ext>
                </a:extLst>
              </p:cNvPr>
              <p:cNvSpPr txBox="1"/>
              <p:nvPr/>
            </p:nvSpPr>
            <p:spPr>
              <a:xfrm>
                <a:off x="2238127" y="5464982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00"/>
                    </a:highlight>
                    <a:latin typeface="Segoe UI" panose="020B0502040204020203" pitchFamily="34" charset="0"/>
                  </a:rPr>
                  <a:t>EVIE</a:t>
                </a:r>
                <a:endParaRPr lang="en-CA" sz="1000" b="1" dirty="0">
                  <a:highlight>
                    <a:srgbClr val="00FF00"/>
                  </a:highligh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FBFBF91-28E9-ACAB-AD7D-14BEE2E4F5C8}"/>
                  </a:ext>
                </a:extLst>
              </p:cNvPr>
              <p:cNvSpPr txBox="1"/>
              <p:nvPr/>
            </p:nvSpPr>
            <p:spPr>
              <a:xfrm>
                <a:off x="2241622" y="530086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MDC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C42E78-6869-D85D-9A87-86A82B9C62D7}"/>
                </a:ext>
              </a:extLst>
            </p:cNvPr>
            <p:cNvSpPr/>
            <p:nvPr/>
          </p:nvSpPr>
          <p:spPr>
            <a:xfrm>
              <a:off x="2845591" y="1901787"/>
              <a:ext cx="364323" cy="172306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3ABFE3-3F75-4116-5E1E-20A6F1EB1A2B}"/>
                </a:ext>
              </a:extLst>
            </p:cNvPr>
            <p:cNvSpPr/>
            <p:nvPr/>
          </p:nvSpPr>
          <p:spPr>
            <a:xfrm>
              <a:off x="2849109" y="4933950"/>
              <a:ext cx="364323" cy="5581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514091-DBBF-A193-ED82-88E178C1F25C}"/>
                </a:ext>
              </a:extLst>
            </p:cNvPr>
            <p:cNvSpPr/>
            <p:nvPr/>
          </p:nvSpPr>
          <p:spPr>
            <a:xfrm>
              <a:off x="2850493" y="5492076"/>
              <a:ext cx="364323" cy="82204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9B7CB55-DFD5-4409-FF4F-D9172BCACC3A}"/>
                </a:ext>
              </a:extLst>
            </p:cNvPr>
            <p:cNvSpPr txBox="1"/>
            <p:nvPr/>
          </p:nvSpPr>
          <p:spPr>
            <a:xfrm rot="18769781">
              <a:off x="2799022" y="4538294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MOP</a:t>
              </a:r>
              <a:endParaRPr lang="en-CA" sz="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D29DD3-D9F0-5711-588C-D0D876B2E70A}"/>
                </a:ext>
              </a:extLst>
            </p:cNvPr>
            <p:cNvSpPr txBox="1"/>
            <p:nvPr/>
          </p:nvSpPr>
          <p:spPr>
            <a:xfrm rot="18769781">
              <a:off x="2815511" y="5613412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Evie</a:t>
              </a:r>
              <a:endParaRPr lang="en-CA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6E4A5F-3F06-536B-1537-E4D611209C16}"/>
                </a:ext>
              </a:extLst>
            </p:cNvPr>
            <p:cNvSpPr txBox="1"/>
            <p:nvPr/>
          </p:nvSpPr>
          <p:spPr>
            <a:xfrm rot="18769781">
              <a:off x="2759862" y="2474699"/>
              <a:ext cx="694273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Muskwa-</a:t>
              </a:r>
            </a:p>
            <a:p>
              <a:r>
                <a:rPr lang="en-US" sz="800" b="1" dirty="0">
                  <a:solidFill>
                    <a:srgbClr val="323130"/>
                  </a:solidFill>
                  <a:latin typeface="Segoe UI" panose="020B0502040204020203" pitchFamily="34" charset="0"/>
                </a:rPr>
                <a:t>OP</a:t>
              </a:r>
              <a:endParaRPr lang="en-CA" sz="800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EF67B1D-0417-F8EC-C938-5EF566402709}"/>
                </a:ext>
              </a:extLst>
            </p:cNvPr>
            <p:cNvSpPr txBox="1"/>
            <p:nvPr/>
          </p:nvSpPr>
          <p:spPr>
            <a:xfrm rot="18809737">
              <a:off x="2818473" y="4977703"/>
              <a:ext cx="582200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LOP-MDC</a:t>
              </a:r>
              <a:endParaRPr lang="en-CA" sz="800" b="1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148781-9038-0D8C-E2E8-B543AF0519AF}"/>
                </a:ext>
              </a:extLst>
            </p:cNvPr>
            <p:cNvSpPr/>
            <p:nvPr/>
          </p:nvSpPr>
          <p:spPr>
            <a:xfrm>
              <a:off x="2847332" y="3624851"/>
              <a:ext cx="364323" cy="924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CB52696-61C1-A81F-D01A-49BD54B8BA25}"/>
                </a:ext>
              </a:extLst>
            </p:cNvPr>
            <p:cNvSpPr txBox="1"/>
            <p:nvPr/>
          </p:nvSpPr>
          <p:spPr>
            <a:xfrm rot="18809737">
              <a:off x="2774560" y="3939394"/>
              <a:ext cx="582200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 err="1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EZone</a:t>
              </a:r>
              <a:endParaRPr lang="en-CA" sz="800" b="1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E27938C-78AA-B2C0-2282-263BD6E82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231" y="1434509"/>
            <a:ext cx="5056604" cy="48714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33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E85F1-83C7-97F9-E102-A4765FB1766C}"/>
              </a:ext>
            </a:extLst>
          </p:cNvPr>
          <p:cNvSpPr txBox="1"/>
          <p:nvPr/>
        </p:nvSpPr>
        <p:spPr>
          <a:xfrm rot="17791299">
            <a:off x="5989794" y="2912041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Bovie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Fault System 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985CE-B715-3493-B95A-A068128CE908}"/>
              </a:ext>
            </a:extLst>
          </p:cNvPr>
          <p:cNvSpPr txBox="1"/>
          <p:nvPr/>
        </p:nvSpPr>
        <p:spPr>
          <a:xfrm rot="2561809">
            <a:off x="9023159" y="377367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2DCAD-CE80-7AF9-18F4-0D2BA81C6351}"/>
              </a:ext>
            </a:extLst>
          </p:cNvPr>
          <p:cNvSpPr txBox="1"/>
          <p:nvPr/>
        </p:nvSpPr>
        <p:spPr>
          <a:xfrm>
            <a:off x="7742671" y="1224752"/>
            <a:ext cx="9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NWT</a:t>
            </a:r>
            <a:endParaRPr lang="en-CA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74566-8701-6696-D233-E42DC26B4318}"/>
              </a:ext>
            </a:extLst>
          </p:cNvPr>
          <p:cNvSpPr txBox="1"/>
          <p:nvPr/>
        </p:nvSpPr>
        <p:spPr>
          <a:xfrm>
            <a:off x="5830553" y="2364454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Liard Basin</a:t>
            </a:r>
            <a:endParaRPr lang="en-CA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0D39B-EBD6-80DE-F812-5B0319B56454}"/>
              </a:ext>
            </a:extLst>
          </p:cNvPr>
          <p:cNvSpPr txBox="1"/>
          <p:nvPr/>
        </p:nvSpPr>
        <p:spPr>
          <a:xfrm>
            <a:off x="7743175" y="311280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55105-69DB-3C05-8F06-02F2FA247167}"/>
              </a:ext>
            </a:extLst>
          </p:cNvPr>
          <p:cNvSpPr txBox="1"/>
          <p:nvPr/>
        </p:nvSpPr>
        <p:spPr>
          <a:xfrm>
            <a:off x="9075542" y="2431735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Ootla</a:t>
            </a:r>
            <a:endParaRPr lang="en-CA" sz="10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70272-18C8-4C60-E0D2-6EF0BF72FEF2}"/>
              </a:ext>
            </a:extLst>
          </p:cNvPr>
          <p:cNvSpPr txBox="1"/>
          <p:nvPr/>
        </p:nvSpPr>
        <p:spPr>
          <a:xfrm>
            <a:off x="7447758" y="158357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sp>
        <p:nvSpPr>
          <p:cNvPr id="52" name="Star: 5 Points 51">
            <a:extLst>
              <a:ext uri="{FF2B5EF4-FFF2-40B4-BE49-F238E27FC236}">
                <a16:creationId xmlns:a16="http://schemas.microsoft.com/office/drawing/2014/main" id="{C77539AD-52BF-AAFC-575F-903DA7AD2DA4}"/>
              </a:ext>
            </a:extLst>
          </p:cNvPr>
          <p:cNvSpPr/>
          <p:nvPr/>
        </p:nvSpPr>
        <p:spPr>
          <a:xfrm>
            <a:off x="8287591" y="3112803"/>
            <a:ext cx="164173" cy="171910"/>
          </a:xfrm>
          <a:prstGeom prst="star5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58E183C2-3F0A-4FEF-3271-44572A46A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388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MOP – Muskwa Overlap</a:t>
            </a:r>
          </a:p>
        </p:txBody>
      </p:sp>
      <p:sp>
        <p:nvSpPr>
          <p:cNvPr id="55" name="Content Placeholder 3">
            <a:extLst>
              <a:ext uri="{FF2B5EF4-FFF2-40B4-BE49-F238E27FC236}">
                <a16:creationId xmlns:a16="http://schemas.microsoft.com/office/drawing/2014/main" id="{610E8CCC-6938-E9DA-F4C5-17724BFAD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399657" cy="397146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Combined OGIP values may not be totally accessible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Must accurately determine </a:t>
            </a:r>
            <a:r>
              <a:rPr lang="en-US" b="0" dirty="0" err="1">
                <a:solidFill>
                  <a:srgbClr val="323130"/>
                </a:solidFill>
                <a:latin typeface="Segoe UI" panose="020B0502040204020203" pitchFamily="34" charset="0"/>
              </a:rPr>
              <a:t>EZone</a:t>
            </a:r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 characteristics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DC9C09B-EFA2-DF67-7D2D-CC087B9AB441}"/>
              </a:ext>
            </a:extLst>
          </p:cNvPr>
          <p:cNvSpPr/>
          <p:nvPr/>
        </p:nvSpPr>
        <p:spPr>
          <a:xfrm>
            <a:off x="2974515" y="1953445"/>
            <a:ext cx="1606983" cy="3036746"/>
          </a:xfrm>
          <a:custGeom>
            <a:avLst/>
            <a:gdLst>
              <a:gd name="connsiteX0" fmla="*/ 10632 w 1446028"/>
              <a:gd name="connsiteY0" fmla="*/ 0 h 1371600"/>
              <a:gd name="connsiteX1" fmla="*/ 1435395 w 1446028"/>
              <a:gd name="connsiteY1" fmla="*/ 0 h 1371600"/>
              <a:gd name="connsiteX2" fmla="*/ 1446028 w 1446028"/>
              <a:gd name="connsiteY2" fmla="*/ 1360967 h 1371600"/>
              <a:gd name="connsiteX3" fmla="*/ 0 w 1446028"/>
              <a:gd name="connsiteY3" fmla="*/ 1371600 h 1371600"/>
              <a:gd name="connsiteX4" fmla="*/ 10632 w 1446028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6028" h="1371600">
                <a:moveTo>
                  <a:pt x="10632" y="0"/>
                </a:moveTo>
                <a:lnTo>
                  <a:pt x="1435395" y="0"/>
                </a:lnTo>
                <a:cubicBezTo>
                  <a:pt x="1438939" y="453656"/>
                  <a:pt x="1442484" y="907311"/>
                  <a:pt x="1446028" y="1360967"/>
                </a:cubicBezTo>
                <a:lnTo>
                  <a:pt x="0" y="1371600"/>
                </a:lnTo>
                <a:lnTo>
                  <a:pt x="10632" y="0"/>
                </a:lnTo>
                <a:close/>
              </a:path>
            </a:pathLst>
          </a:cu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5184FD4-07D0-E681-F429-4E1A4844C8E3}"/>
              </a:ext>
            </a:extLst>
          </p:cNvPr>
          <p:cNvSpPr txBox="1">
            <a:spLocks/>
          </p:cNvSpPr>
          <p:nvPr/>
        </p:nvSpPr>
        <p:spPr>
          <a:xfrm>
            <a:off x="6332035" y="6454749"/>
            <a:ext cx="3911111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Best results NE of </a:t>
            </a:r>
            <a:r>
              <a:rPr lang="en-US" sz="1600" dirty="0" err="1"/>
              <a:t>Etsho</a:t>
            </a:r>
            <a:r>
              <a:rPr lang="en-US" sz="1600" dirty="0"/>
              <a:t> and in South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DA3E39-84E7-F13B-3DE2-42FE747F1FDA}"/>
              </a:ext>
            </a:extLst>
          </p:cNvPr>
          <p:cNvSpPr/>
          <p:nvPr/>
        </p:nvSpPr>
        <p:spPr>
          <a:xfrm>
            <a:off x="2977626" y="1954260"/>
            <a:ext cx="1606983" cy="3036746"/>
          </a:xfrm>
          <a:custGeom>
            <a:avLst/>
            <a:gdLst>
              <a:gd name="connsiteX0" fmla="*/ 10632 w 1446028"/>
              <a:gd name="connsiteY0" fmla="*/ 0 h 1371600"/>
              <a:gd name="connsiteX1" fmla="*/ 1435395 w 1446028"/>
              <a:gd name="connsiteY1" fmla="*/ 0 h 1371600"/>
              <a:gd name="connsiteX2" fmla="*/ 1446028 w 1446028"/>
              <a:gd name="connsiteY2" fmla="*/ 1360967 h 1371600"/>
              <a:gd name="connsiteX3" fmla="*/ 0 w 1446028"/>
              <a:gd name="connsiteY3" fmla="*/ 1371600 h 1371600"/>
              <a:gd name="connsiteX4" fmla="*/ 10632 w 1446028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6028" h="1371600">
                <a:moveTo>
                  <a:pt x="10632" y="0"/>
                </a:moveTo>
                <a:lnTo>
                  <a:pt x="1435395" y="0"/>
                </a:lnTo>
                <a:cubicBezTo>
                  <a:pt x="1438939" y="453656"/>
                  <a:pt x="1442484" y="907311"/>
                  <a:pt x="1446028" y="1360967"/>
                </a:cubicBezTo>
                <a:lnTo>
                  <a:pt x="0" y="1371600"/>
                </a:lnTo>
                <a:lnTo>
                  <a:pt x="10632" y="0"/>
                </a:lnTo>
                <a:close/>
              </a:path>
            </a:pathLst>
          </a:custGeom>
          <a:solidFill>
            <a:srgbClr val="FFC000">
              <a:alpha val="25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FBFCC0-6597-0DC6-518D-84E62FA0F0E4}"/>
              </a:ext>
            </a:extLst>
          </p:cNvPr>
          <p:cNvSpPr txBox="1"/>
          <p:nvPr/>
        </p:nvSpPr>
        <p:spPr>
          <a:xfrm>
            <a:off x="7674680" y="223497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E8FF69-BC60-C8B8-7D38-25707815404F}"/>
              </a:ext>
            </a:extLst>
          </p:cNvPr>
          <p:cNvSpPr txBox="1"/>
          <p:nvPr/>
        </p:nvSpPr>
        <p:spPr>
          <a:xfrm>
            <a:off x="7006861" y="388376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Kiwigana</a:t>
            </a:r>
            <a:endParaRPr lang="en-CA" sz="1000" b="1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BC32D0-1703-3BA5-40C3-BB8FCF44A516}"/>
              </a:ext>
            </a:extLst>
          </p:cNvPr>
          <p:cNvSpPr txBox="1"/>
          <p:nvPr/>
        </p:nvSpPr>
        <p:spPr>
          <a:xfrm>
            <a:off x="8465580" y="366519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D82BF-CACF-E3F8-90A7-AE64B3809BEE}"/>
              </a:ext>
            </a:extLst>
          </p:cNvPr>
          <p:cNvSpPr txBox="1"/>
          <p:nvPr/>
        </p:nvSpPr>
        <p:spPr>
          <a:xfrm>
            <a:off x="8715870" y="299441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Gote</a:t>
            </a:r>
            <a:endParaRPr lang="en-CA" sz="1000" b="1" i="1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FB24A39-9157-4DE7-F211-0F893FDBC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6" t="4324" r="9044" b="7505"/>
          <a:stretch/>
        </p:blipFill>
        <p:spPr>
          <a:xfrm>
            <a:off x="9528189" y="1434649"/>
            <a:ext cx="1198981" cy="1776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B016828-2B48-66A6-F3E1-EF2A76B74570}"/>
              </a:ext>
            </a:extLst>
          </p:cNvPr>
          <p:cNvSpPr txBox="1"/>
          <p:nvPr/>
        </p:nvSpPr>
        <p:spPr>
          <a:xfrm>
            <a:off x="8966697" y="6040321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200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212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0FA0209-415C-E08D-2022-B20779BDA880}"/>
              </a:ext>
            </a:extLst>
          </p:cNvPr>
          <p:cNvSpPr/>
          <p:nvPr/>
        </p:nvSpPr>
        <p:spPr>
          <a:xfrm>
            <a:off x="567311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7FE4A3D-7023-862A-2B71-2E89D72FE0D6}"/>
              </a:ext>
            </a:extLst>
          </p:cNvPr>
          <p:cNvGrpSpPr/>
          <p:nvPr/>
        </p:nvGrpSpPr>
        <p:grpSpPr>
          <a:xfrm>
            <a:off x="2978941" y="1385194"/>
            <a:ext cx="2484920" cy="5214270"/>
            <a:chOff x="2845591" y="1335664"/>
            <a:chExt cx="2484920" cy="521427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FFB579-D3D0-3C6F-6CC8-FB4B04A5C145}"/>
                </a:ext>
              </a:extLst>
            </p:cNvPr>
            <p:cNvSpPr/>
            <p:nvPr/>
          </p:nvSpPr>
          <p:spPr>
            <a:xfrm>
              <a:off x="2845592" y="4524948"/>
              <a:ext cx="366064" cy="40211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987DB8-343F-ADD8-BEA4-7FC252890B2B}"/>
                </a:ext>
              </a:extLst>
            </p:cNvPr>
            <p:cNvGrpSpPr/>
            <p:nvPr/>
          </p:nvGrpSpPr>
          <p:grpSpPr>
            <a:xfrm>
              <a:off x="3197176" y="1335664"/>
              <a:ext cx="2133335" cy="5214270"/>
              <a:chOff x="1067386" y="1335664"/>
              <a:chExt cx="2133335" cy="521427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A597819-1FFD-C3D7-7EE0-709B1BF8A8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28" r="1716"/>
              <a:stretch/>
            </p:blipFill>
            <p:spPr>
              <a:xfrm>
                <a:off x="1094210" y="1686842"/>
                <a:ext cx="1225950" cy="48550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676CAB1-04C4-30AA-2FB2-0F49F276EFEC}"/>
                  </a:ext>
                </a:extLst>
              </p:cNvPr>
              <p:cNvSpPr/>
              <p:nvPr/>
            </p:nvSpPr>
            <p:spPr>
              <a:xfrm>
                <a:off x="1089485" y="1523754"/>
                <a:ext cx="486745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4B69D2-A9EB-D6C7-87D1-EC45205125A0}"/>
                  </a:ext>
                </a:extLst>
              </p:cNvPr>
              <p:cNvSpPr/>
              <p:nvPr/>
            </p:nvSpPr>
            <p:spPr>
              <a:xfrm>
                <a:off x="1991964" y="1523429"/>
                <a:ext cx="33054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BB86ABC-5352-6F12-5767-1891A6ED2D7C}"/>
                  </a:ext>
                </a:extLst>
              </p:cNvPr>
              <p:cNvSpPr/>
              <p:nvPr/>
            </p:nvSpPr>
            <p:spPr>
              <a:xfrm>
                <a:off x="1572421" y="1523429"/>
                <a:ext cx="431639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5B8BC4-C43F-3D68-5597-113A0D3E00EC}"/>
                  </a:ext>
                </a:extLst>
              </p:cNvPr>
              <p:cNvSpPr txBox="1"/>
              <p:nvPr/>
            </p:nvSpPr>
            <p:spPr>
              <a:xfrm>
                <a:off x="2038281" y="1520191"/>
                <a:ext cx="29468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" b="1" dirty="0"/>
                  <a:t>φ</a:t>
                </a:r>
                <a:endParaRPr lang="en-CA" sz="800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50D20F-6936-ED9D-2C4B-E62711339792}"/>
                  </a:ext>
                </a:extLst>
              </p:cNvPr>
              <p:cNvSpPr txBox="1"/>
              <p:nvPr/>
            </p:nvSpPr>
            <p:spPr>
              <a:xfrm>
                <a:off x="1571503" y="1495639"/>
                <a:ext cx="675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Mineral</a:t>
                </a:r>
              </a:p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content</a:t>
                </a:r>
                <a:endParaRPr lang="en-CA" sz="600" b="1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79D5FA-6CFD-E99A-60A5-7D5B2508A01A}"/>
                  </a:ext>
                </a:extLst>
              </p:cNvPr>
              <p:cNvSpPr txBox="1"/>
              <p:nvPr/>
            </p:nvSpPr>
            <p:spPr>
              <a:xfrm>
                <a:off x="1185512" y="1545245"/>
                <a:ext cx="29468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GR</a:t>
                </a:r>
                <a:endParaRPr lang="en-CA" sz="600" b="1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68428A6-A831-4B50-5A96-F3C909400B5B}"/>
                  </a:ext>
                </a:extLst>
              </p:cNvPr>
              <p:cNvSpPr/>
              <p:nvPr/>
            </p:nvSpPr>
            <p:spPr>
              <a:xfrm>
                <a:off x="1089485" y="1335664"/>
                <a:ext cx="123197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91C40E3-CA57-E095-D51C-15BD08D995D9}"/>
                  </a:ext>
                </a:extLst>
              </p:cNvPr>
              <p:cNvSpPr txBox="1"/>
              <p:nvPr/>
            </p:nvSpPr>
            <p:spPr>
              <a:xfrm>
                <a:off x="1067386" y="1343969"/>
                <a:ext cx="12807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0" dirty="0">
                    <a:effectLst/>
                    <a:latin typeface="Segoe UI" panose="020B0502040204020203" pitchFamily="34" charset="0"/>
                  </a:rPr>
                  <a:t>200-d-052-L-094-O-08/00</a:t>
                </a:r>
                <a:endParaRPr lang="en-CA" sz="700" b="1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4994F70-E5F3-FA31-C547-F38A40264166}"/>
                  </a:ext>
                </a:extLst>
              </p:cNvPr>
              <p:cNvSpPr txBox="1"/>
              <p:nvPr/>
            </p:nvSpPr>
            <p:spPr>
              <a:xfrm>
                <a:off x="2235075" y="6303713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KEG RIVER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A6BA20B-C5E9-1524-8C43-91F11E310348}"/>
                  </a:ext>
                </a:extLst>
              </p:cNvPr>
              <p:cNvSpPr txBox="1"/>
              <p:nvPr/>
            </p:nvSpPr>
            <p:spPr>
              <a:xfrm>
                <a:off x="2238798" y="1875165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00FF"/>
                    </a:highlight>
                    <a:latin typeface="Segoe UI" panose="020B0502040204020203" pitchFamily="34" charset="0"/>
                  </a:rPr>
                  <a:t>MUSKWA</a:t>
                </a:r>
                <a:endParaRPr lang="en-CA" sz="1000" b="1" dirty="0">
                  <a:highlight>
                    <a:srgbClr val="FF00FF"/>
                  </a:highlight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B360796-F773-9D49-8109-C16ECC478E56}"/>
                  </a:ext>
                </a:extLst>
              </p:cNvPr>
              <p:cNvSpPr txBox="1"/>
              <p:nvPr/>
            </p:nvSpPr>
            <p:spPr>
              <a:xfrm>
                <a:off x="2240377" y="340778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FF00"/>
                    </a:highlight>
                    <a:latin typeface="Segoe UI" panose="020B0502040204020203" pitchFamily="34" charset="0"/>
                  </a:rPr>
                  <a:t>OTTER PARK</a:t>
                </a:r>
                <a:endParaRPr lang="en-CA" sz="1000" b="1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CFF1DF2-BCA0-F746-0FB5-2B1C06C8DF3D}"/>
                  </a:ext>
                </a:extLst>
              </p:cNvPr>
              <p:cNvSpPr txBox="1"/>
              <p:nvPr/>
            </p:nvSpPr>
            <p:spPr>
              <a:xfrm>
                <a:off x="2238799" y="3588016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E-ZONE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9CE19BE-B6FE-350A-3666-8941ABB647A0}"/>
                  </a:ext>
                </a:extLst>
              </p:cNvPr>
              <p:cNvSpPr txBox="1"/>
              <p:nvPr/>
            </p:nvSpPr>
            <p:spPr>
              <a:xfrm>
                <a:off x="2235074" y="452494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MOP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07129B7-F8FC-ECC0-358E-50F58DCCE7ED}"/>
                  </a:ext>
                </a:extLst>
              </p:cNvPr>
              <p:cNvSpPr txBox="1"/>
              <p:nvPr/>
            </p:nvSpPr>
            <p:spPr>
              <a:xfrm>
                <a:off x="2238127" y="490547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323130"/>
                    </a:solidFill>
                    <a:highlight>
                      <a:srgbClr val="808080"/>
                    </a:highlight>
                    <a:latin typeface="Segoe UI" panose="020B0502040204020203" pitchFamily="34" charset="0"/>
                  </a:rPr>
                  <a:t>L</a:t>
                </a:r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808080"/>
                    </a:highlight>
                    <a:latin typeface="Segoe UI" panose="020B0502040204020203" pitchFamily="34" charset="0"/>
                  </a:rPr>
                  <a:t>OP</a:t>
                </a:r>
                <a:endParaRPr lang="en-CA" sz="1000" b="1" dirty="0">
                  <a:highlight>
                    <a:srgbClr val="808080"/>
                  </a:highlight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91DEE0E-6D4D-B724-B40F-18B18550273E}"/>
                  </a:ext>
                </a:extLst>
              </p:cNvPr>
              <p:cNvSpPr txBox="1"/>
              <p:nvPr/>
            </p:nvSpPr>
            <p:spPr>
              <a:xfrm>
                <a:off x="2238227" y="5128114"/>
                <a:ext cx="930183" cy="238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KLUA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74E424B-DE8B-C764-878C-9270BA9BEA82}"/>
                  </a:ext>
                </a:extLst>
              </p:cNvPr>
              <p:cNvSpPr txBox="1"/>
              <p:nvPr/>
            </p:nvSpPr>
            <p:spPr>
              <a:xfrm>
                <a:off x="2238127" y="5464982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00"/>
                    </a:highlight>
                    <a:latin typeface="Segoe UI" panose="020B0502040204020203" pitchFamily="34" charset="0"/>
                  </a:rPr>
                  <a:t>EVIE</a:t>
                </a:r>
                <a:endParaRPr lang="en-CA" sz="1000" b="1" dirty="0">
                  <a:highlight>
                    <a:srgbClr val="00FF00"/>
                  </a:highlight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96C31D1-DD1A-788F-2E15-E667F4304E19}"/>
                  </a:ext>
                </a:extLst>
              </p:cNvPr>
              <p:cNvSpPr txBox="1"/>
              <p:nvPr/>
            </p:nvSpPr>
            <p:spPr>
              <a:xfrm>
                <a:off x="2241622" y="530086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MDC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EA8B5B-7AA7-7361-8CD9-85B5CC15F8C2}"/>
                </a:ext>
              </a:extLst>
            </p:cNvPr>
            <p:cNvSpPr/>
            <p:nvPr/>
          </p:nvSpPr>
          <p:spPr>
            <a:xfrm>
              <a:off x="2845591" y="1901787"/>
              <a:ext cx="364323" cy="172306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22694A-D9E4-D785-FCCA-4259C853D339}"/>
                </a:ext>
              </a:extLst>
            </p:cNvPr>
            <p:cNvSpPr/>
            <p:nvPr/>
          </p:nvSpPr>
          <p:spPr>
            <a:xfrm>
              <a:off x="2849109" y="4933950"/>
              <a:ext cx="364323" cy="5581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D6D1CC-5EC3-BA84-B1F3-9EF47FDC9FA1}"/>
                </a:ext>
              </a:extLst>
            </p:cNvPr>
            <p:cNvSpPr/>
            <p:nvPr/>
          </p:nvSpPr>
          <p:spPr>
            <a:xfrm>
              <a:off x="2850493" y="5492076"/>
              <a:ext cx="364323" cy="82204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AB98FB-F1F7-260E-6A8D-3C0AAE29E6F1}"/>
                </a:ext>
              </a:extLst>
            </p:cNvPr>
            <p:cNvSpPr txBox="1"/>
            <p:nvPr/>
          </p:nvSpPr>
          <p:spPr>
            <a:xfrm rot="18769781">
              <a:off x="2799022" y="4538294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MOP</a:t>
              </a:r>
              <a:endParaRPr lang="en-CA" sz="8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EA2B65-42BF-BFE3-83EF-9586E0A89F16}"/>
                </a:ext>
              </a:extLst>
            </p:cNvPr>
            <p:cNvSpPr txBox="1"/>
            <p:nvPr/>
          </p:nvSpPr>
          <p:spPr>
            <a:xfrm rot="18769781">
              <a:off x="2815511" y="5613412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Evie</a:t>
              </a:r>
              <a:endParaRPr lang="en-CA" sz="8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A5D160-8901-0E82-E870-AA5C5EE27146}"/>
                </a:ext>
              </a:extLst>
            </p:cNvPr>
            <p:cNvSpPr txBox="1"/>
            <p:nvPr/>
          </p:nvSpPr>
          <p:spPr>
            <a:xfrm rot="18769781">
              <a:off x="2759862" y="2474699"/>
              <a:ext cx="694273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Muskwa-</a:t>
              </a:r>
            </a:p>
            <a:p>
              <a:r>
                <a:rPr lang="en-US" sz="800" b="1" dirty="0">
                  <a:solidFill>
                    <a:srgbClr val="323130"/>
                  </a:solidFill>
                  <a:latin typeface="Segoe UI" panose="020B0502040204020203" pitchFamily="34" charset="0"/>
                </a:rPr>
                <a:t>OP</a:t>
              </a:r>
              <a:endParaRPr lang="en-CA" sz="8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D15B3D-95F1-477A-35F5-06D9D07EDABA}"/>
                </a:ext>
              </a:extLst>
            </p:cNvPr>
            <p:cNvSpPr txBox="1"/>
            <p:nvPr/>
          </p:nvSpPr>
          <p:spPr>
            <a:xfrm rot="18809737">
              <a:off x="2818473" y="4977703"/>
              <a:ext cx="582200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LOP-MDC</a:t>
              </a:r>
              <a:endParaRPr lang="en-CA" sz="800" b="1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77F1D3-8AC8-0455-40C9-282819AF2615}"/>
                </a:ext>
              </a:extLst>
            </p:cNvPr>
            <p:cNvSpPr/>
            <p:nvPr/>
          </p:nvSpPr>
          <p:spPr>
            <a:xfrm>
              <a:off x="2847332" y="3624851"/>
              <a:ext cx="364323" cy="924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CCD24E-B13F-F72D-B664-9D5C30486C57}"/>
                </a:ext>
              </a:extLst>
            </p:cNvPr>
            <p:cNvSpPr txBox="1"/>
            <p:nvPr/>
          </p:nvSpPr>
          <p:spPr>
            <a:xfrm rot="18809737">
              <a:off x="2774560" y="3939394"/>
              <a:ext cx="582200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 err="1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EZone</a:t>
              </a:r>
              <a:endParaRPr lang="en-CA" sz="800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EZone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6A5E791-6A24-4162-B081-3659C5152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3" y="1565031"/>
            <a:ext cx="2250172" cy="335642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 err="1"/>
              <a:t>EZone</a:t>
            </a:r>
            <a:r>
              <a:rPr lang="en-US" dirty="0"/>
              <a:t> shows interesting thickness/ lithology trends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Clay content, thickness decrease towards the North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34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81216914-2872-A074-0037-935C171E9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328" y="1375462"/>
            <a:ext cx="3251792" cy="3021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380C47CD-52DB-46BF-7087-21B0EFAB9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015" y="3065912"/>
            <a:ext cx="3295471" cy="3059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4" name="Star: 5 Points 103">
            <a:extLst>
              <a:ext uri="{FF2B5EF4-FFF2-40B4-BE49-F238E27FC236}">
                <a16:creationId xmlns:a16="http://schemas.microsoft.com/office/drawing/2014/main" id="{672C8BB9-241A-A5BA-6D60-EE2F2520CC1C}"/>
              </a:ext>
            </a:extLst>
          </p:cNvPr>
          <p:cNvSpPr/>
          <p:nvPr/>
        </p:nvSpPr>
        <p:spPr>
          <a:xfrm>
            <a:off x="7211384" y="2480332"/>
            <a:ext cx="107579" cy="96943"/>
          </a:xfrm>
          <a:prstGeom prst="star5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Star: 5 Points 104">
            <a:extLst>
              <a:ext uri="{FF2B5EF4-FFF2-40B4-BE49-F238E27FC236}">
                <a16:creationId xmlns:a16="http://schemas.microsoft.com/office/drawing/2014/main" id="{3AE066F0-59F8-D26B-66DD-D034B27C76FD}"/>
              </a:ext>
            </a:extLst>
          </p:cNvPr>
          <p:cNvSpPr/>
          <p:nvPr/>
        </p:nvSpPr>
        <p:spPr>
          <a:xfrm>
            <a:off x="9417416" y="4452033"/>
            <a:ext cx="107579" cy="96943"/>
          </a:xfrm>
          <a:prstGeom prst="star5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3601F78B-4156-45D0-BA73-F4A97F97B76A}"/>
              </a:ext>
            </a:extLst>
          </p:cNvPr>
          <p:cNvSpPr/>
          <p:nvPr/>
        </p:nvSpPr>
        <p:spPr>
          <a:xfrm flipV="1">
            <a:off x="2982459" y="3674380"/>
            <a:ext cx="1613651" cy="919391"/>
          </a:xfrm>
          <a:custGeom>
            <a:avLst/>
            <a:gdLst>
              <a:gd name="connsiteX0" fmla="*/ 0 w 1431235"/>
              <a:gd name="connsiteY0" fmla="*/ 0 h 1009816"/>
              <a:gd name="connsiteX1" fmla="*/ 0 w 1431235"/>
              <a:gd name="connsiteY1" fmla="*/ 1009816 h 1009816"/>
              <a:gd name="connsiteX2" fmla="*/ 1423283 w 1431235"/>
              <a:gd name="connsiteY2" fmla="*/ 1009816 h 1009816"/>
              <a:gd name="connsiteX3" fmla="*/ 1431235 w 1431235"/>
              <a:gd name="connsiteY3" fmla="*/ 0 h 1009816"/>
              <a:gd name="connsiteX4" fmla="*/ 0 w 1431235"/>
              <a:gd name="connsiteY4" fmla="*/ 0 h 100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1235" h="1009816">
                <a:moveTo>
                  <a:pt x="0" y="0"/>
                </a:moveTo>
                <a:lnTo>
                  <a:pt x="0" y="1009816"/>
                </a:lnTo>
                <a:lnTo>
                  <a:pt x="1423283" y="1009816"/>
                </a:lnTo>
                <a:cubicBezTo>
                  <a:pt x="1425934" y="673211"/>
                  <a:pt x="1428584" y="336605"/>
                  <a:pt x="143123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FFFF">
              <a:alpha val="40000"/>
            </a:srgbClr>
          </a:solidFill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B86819-519C-F154-066E-7B1463A6C73F}"/>
              </a:ext>
            </a:extLst>
          </p:cNvPr>
          <p:cNvSpPr txBox="1"/>
          <p:nvPr/>
        </p:nvSpPr>
        <p:spPr>
          <a:xfrm>
            <a:off x="5458862" y="4378191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Thickness</a:t>
            </a:r>
            <a:endParaRPr lang="en-CA" sz="16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F8BDB5-017F-C912-45F2-3A925E44EF84}"/>
              </a:ext>
            </a:extLst>
          </p:cNvPr>
          <p:cNvSpPr txBox="1"/>
          <p:nvPr/>
        </p:nvSpPr>
        <p:spPr>
          <a:xfrm>
            <a:off x="10338791" y="2739687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 err="1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VClay</a:t>
            </a:r>
            <a:endParaRPr lang="en-CA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6614E-2F99-8DEA-EB5A-956FE965A5CB}"/>
              </a:ext>
            </a:extLst>
          </p:cNvPr>
          <p:cNvSpPr txBox="1"/>
          <p:nvPr/>
        </p:nvSpPr>
        <p:spPr>
          <a:xfrm>
            <a:off x="5404478" y="1340381"/>
            <a:ext cx="1942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(</a:t>
            </a:r>
            <a:r>
              <a:rPr lang="en-US" sz="1000" b="1" dirty="0">
                <a:solidFill>
                  <a:schemeClr val="bg1"/>
                </a:solidFill>
                <a:highlight>
                  <a:srgbClr val="000000"/>
                </a:highlight>
                <a:latin typeface="Segoe UI" panose="020B0502040204020203" pitchFamily="34" charset="0"/>
              </a:rPr>
              <a:t>2 m </a:t>
            </a:r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contour interval)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50F22-398E-A0E5-4395-DDC4BCF0BAF9}"/>
              </a:ext>
            </a:extLst>
          </p:cNvPr>
          <p:cNvSpPr txBox="1"/>
          <p:nvPr/>
        </p:nvSpPr>
        <p:spPr>
          <a:xfrm>
            <a:off x="9469748" y="3040566"/>
            <a:ext cx="1942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(0.025 contour interval)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D93E080-9B35-EAE6-25A9-25B7942A0D86}"/>
              </a:ext>
            </a:extLst>
          </p:cNvPr>
          <p:cNvSpPr txBox="1">
            <a:spLocks/>
          </p:cNvSpPr>
          <p:nvPr/>
        </p:nvSpPr>
        <p:spPr>
          <a:xfrm>
            <a:off x="6165049" y="6458595"/>
            <a:ext cx="4388646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/>
              <a:t>EZone</a:t>
            </a:r>
            <a:r>
              <a:rPr lang="en-US" sz="1600" dirty="0"/>
              <a:t> less of an obstacle in the North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49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266874F8-2F5E-C907-1A12-1DF2135AC2E4}"/>
              </a:ext>
            </a:extLst>
          </p:cNvPr>
          <p:cNvGrpSpPr/>
          <p:nvPr/>
        </p:nvGrpSpPr>
        <p:grpSpPr>
          <a:xfrm>
            <a:off x="3355734" y="1396926"/>
            <a:ext cx="1329723" cy="393704"/>
            <a:chOff x="3250061" y="1471065"/>
            <a:chExt cx="1775253" cy="39370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B4C353B-D954-09ED-EFED-18319CA6F32F}"/>
                </a:ext>
              </a:extLst>
            </p:cNvPr>
            <p:cNvSpPr/>
            <p:nvPr/>
          </p:nvSpPr>
          <p:spPr>
            <a:xfrm>
              <a:off x="4152541" y="1658830"/>
              <a:ext cx="352527" cy="202058"/>
            </a:xfrm>
            <a:prstGeom prst="rect">
              <a:avLst/>
            </a:prstGeom>
            <a:solidFill>
              <a:srgbClr val="5473B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BF6499-51B6-2A3D-1A81-52D326874B3C}"/>
                </a:ext>
              </a:extLst>
            </p:cNvPr>
            <p:cNvSpPr/>
            <p:nvPr/>
          </p:nvSpPr>
          <p:spPr>
            <a:xfrm>
              <a:off x="3732997" y="1658830"/>
              <a:ext cx="431639" cy="202058"/>
            </a:xfrm>
            <a:prstGeom prst="rect">
              <a:avLst/>
            </a:prstGeom>
            <a:solidFill>
              <a:srgbClr val="5473B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74308DF-7E4E-391B-30FC-F60F55CDCD42}"/>
                </a:ext>
              </a:extLst>
            </p:cNvPr>
            <p:cNvSpPr/>
            <p:nvPr/>
          </p:nvSpPr>
          <p:spPr>
            <a:xfrm>
              <a:off x="4505067" y="1662711"/>
              <a:ext cx="519625" cy="202058"/>
            </a:xfrm>
            <a:prstGeom prst="rect">
              <a:avLst/>
            </a:prstGeom>
            <a:solidFill>
              <a:srgbClr val="5473B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1C23D99-C8DC-2900-1866-5267C7B0722C}"/>
                </a:ext>
              </a:extLst>
            </p:cNvPr>
            <p:cNvSpPr/>
            <p:nvPr/>
          </p:nvSpPr>
          <p:spPr>
            <a:xfrm>
              <a:off x="3250061" y="1659155"/>
              <a:ext cx="497109" cy="202058"/>
            </a:xfrm>
            <a:prstGeom prst="rect">
              <a:avLst/>
            </a:prstGeom>
            <a:solidFill>
              <a:srgbClr val="5473B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1B81195-8685-3A60-290A-4439EBEAFBE5}"/>
                </a:ext>
              </a:extLst>
            </p:cNvPr>
            <p:cNvSpPr/>
            <p:nvPr/>
          </p:nvSpPr>
          <p:spPr>
            <a:xfrm>
              <a:off x="3250062" y="1471065"/>
              <a:ext cx="1775252" cy="202058"/>
            </a:xfrm>
            <a:prstGeom prst="rect">
              <a:avLst/>
            </a:prstGeom>
            <a:solidFill>
              <a:srgbClr val="5473B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7C8F1121-EBDA-E4CD-304F-6940487EB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476" y="1788403"/>
            <a:ext cx="1318269" cy="4787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8D73690-1CAD-E0F8-09D0-FBDCE78CD34B}"/>
              </a:ext>
            </a:extLst>
          </p:cNvPr>
          <p:cNvSpPr/>
          <p:nvPr/>
        </p:nvSpPr>
        <p:spPr>
          <a:xfrm>
            <a:off x="567311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B95F7D-43A3-9407-F98F-EE9FE73A367D}"/>
              </a:ext>
            </a:extLst>
          </p:cNvPr>
          <p:cNvSpPr/>
          <p:nvPr/>
        </p:nvSpPr>
        <p:spPr>
          <a:xfrm>
            <a:off x="2978942" y="4574478"/>
            <a:ext cx="366064" cy="40211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5CE69B-8AC0-B456-D624-B406D241683A}"/>
              </a:ext>
            </a:extLst>
          </p:cNvPr>
          <p:cNvSpPr txBox="1"/>
          <p:nvPr/>
        </p:nvSpPr>
        <p:spPr>
          <a:xfrm>
            <a:off x="3380638" y="1401119"/>
            <a:ext cx="12807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>
                <a:effectLst/>
                <a:latin typeface="Segoe UI" panose="020B0502040204020203" pitchFamily="34" charset="0"/>
              </a:rPr>
              <a:t>200-d-052-L-094-O-08/00</a:t>
            </a:r>
            <a:endParaRPr lang="en-CA" sz="7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7E92BEA-988E-4BE8-931F-C64A85C834B5}"/>
              </a:ext>
            </a:extLst>
          </p:cNvPr>
          <p:cNvSpPr txBox="1"/>
          <p:nvPr/>
        </p:nvSpPr>
        <p:spPr>
          <a:xfrm>
            <a:off x="4579238" y="6341669"/>
            <a:ext cx="959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rgbClr val="323130"/>
                </a:solidFill>
                <a:effectLst/>
                <a:highlight>
                  <a:srgbClr val="00FFFF"/>
                </a:highlight>
                <a:latin typeface="Segoe UI" panose="020B0502040204020203" pitchFamily="34" charset="0"/>
              </a:rPr>
              <a:t>KEG RIVER</a:t>
            </a:r>
            <a:endParaRPr lang="en-CA" sz="1000" b="1" dirty="0">
              <a:highlight>
                <a:srgbClr val="00FFFF"/>
              </a:highlight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8C0E8E-D49F-2BF3-D030-4A62C5F86A81}"/>
              </a:ext>
            </a:extLst>
          </p:cNvPr>
          <p:cNvSpPr txBox="1"/>
          <p:nvPr/>
        </p:nvSpPr>
        <p:spPr>
          <a:xfrm>
            <a:off x="4582961" y="1928553"/>
            <a:ext cx="959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rgbClr val="323130"/>
                </a:solidFill>
                <a:effectLst/>
                <a:highlight>
                  <a:srgbClr val="FF00FF"/>
                </a:highlight>
                <a:latin typeface="Segoe UI" panose="020B0502040204020203" pitchFamily="34" charset="0"/>
              </a:rPr>
              <a:t>MUSKWA</a:t>
            </a:r>
            <a:endParaRPr lang="en-CA" sz="1000" b="1" dirty="0">
              <a:highlight>
                <a:srgbClr val="FF00FF"/>
              </a:highlight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A72D111-2699-DB3C-EB44-24ED0D2DB5D1}"/>
              </a:ext>
            </a:extLst>
          </p:cNvPr>
          <p:cNvSpPr txBox="1"/>
          <p:nvPr/>
        </p:nvSpPr>
        <p:spPr>
          <a:xfrm>
            <a:off x="4584540" y="3465034"/>
            <a:ext cx="959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rgbClr val="323130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OTTER PARK</a:t>
            </a:r>
            <a:endParaRPr lang="en-CA" sz="1000" b="1" dirty="0">
              <a:highlight>
                <a:srgbClr val="FFFF00"/>
              </a:highlight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AC12529-25E4-17CE-0B3D-8234E48DC17C}"/>
              </a:ext>
            </a:extLst>
          </p:cNvPr>
          <p:cNvSpPr txBox="1"/>
          <p:nvPr/>
        </p:nvSpPr>
        <p:spPr>
          <a:xfrm>
            <a:off x="4582962" y="3637546"/>
            <a:ext cx="959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rgbClr val="323130"/>
                </a:solidFill>
                <a:effectLst/>
                <a:highlight>
                  <a:srgbClr val="00FFFF"/>
                </a:highlight>
                <a:latin typeface="Segoe UI" panose="020B0502040204020203" pitchFamily="34" charset="0"/>
              </a:rPr>
              <a:t>E-ZONE</a:t>
            </a:r>
            <a:endParaRPr lang="en-CA" sz="1000" b="1" dirty="0">
              <a:highlight>
                <a:srgbClr val="00FFFF"/>
              </a:highlight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0D07265-551C-C604-CC72-A718444BD0D2}"/>
              </a:ext>
            </a:extLst>
          </p:cNvPr>
          <p:cNvSpPr txBox="1"/>
          <p:nvPr/>
        </p:nvSpPr>
        <p:spPr>
          <a:xfrm>
            <a:off x="4579237" y="4574477"/>
            <a:ext cx="959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rgbClr val="323130"/>
                </a:solidFill>
                <a:effectLst/>
                <a:highlight>
                  <a:srgbClr val="F854CD"/>
                </a:highlight>
                <a:latin typeface="Segoe UI" panose="020B0502040204020203" pitchFamily="34" charset="0"/>
              </a:rPr>
              <a:t>MOP</a:t>
            </a:r>
            <a:endParaRPr lang="en-CA" sz="1000" b="1" dirty="0">
              <a:highlight>
                <a:srgbClr val="F854CD"/>
              </a:highlight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EF0B0D8-08DA-DCC3-358D-9EDBF1A1171C}"/>
              </a:ext>
            </a:extLst>
          </p:cNvPr>
          <p:cNvSpPr txBox="1"/>
          <p:nvPr/>
        </p:nvSpPr>
        <p:spPr>
          <a:xfrm>
            <a:off x="4582290" y="4955008"/>
            <a:ext cx="959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323130"/>
                </a:solidFill>
                <a:highlight>
                  <a:srgbClr val="808080"/>
                </a:highlight>
                <a:latin typeface="Segoe UI" panose="020B0502040204020203" pitchFamily="34" charset="0"/>
              </a:rPr>
              <a:t>L</a:t>
            </a:r>
            <a:r>
              <a:rPr lang="en-US" sz="1000" b="1" i="0" dirty="0">
                <a:solidFill>
                  <a:srgbClr val="323130"/>
                </a:solidFill>
                <a:effectLst/>
                <a:highlight>
                  <a:srgbClr val="808080"/>
                </a:highlight>
                <a:latin typeface="Segoe UI" panose="020B0502040204020203" pitchFamily="34" charset="0"/>
              </a:rPr>
              <a:t>OP</a:t>
            </a:r>
            <a:endParaRPr lang="en-CA" sz="1000" b="1" dirty="0">
              <a:highlight>
                <a:srgbClr val="808080"/>
              </a:highlight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434B01B-A885-7540-EC3E-418325C282C1}"/>
              </a:ext>
            </a:extLst>
          </p:cNvPr>
          <p:cNvSpPr txBox="1"/>
          <p:nvPr/>
        </p:nvSpPr>
        <p:spPr>
          <a:xfrm>
            <a:off x="4582390" y="5173786"/>
            <a:ext cx="930183" cy="238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rgbClr val="323130"/>
                </a:solidFill>
                <a:effectLst/>
                <a:highlight>
                  <a:srgbClr val="F854CD"/>
                </a:highlight>
                <a:latin typeface="Segoe UI" panose="020B0502040204020203" pitchFamily="34" charset="0"/>
              </a:rPr>
              <a:t>KLUA</a:t>
            </a:r>
            <a:endParaRPr lang="en-CA" sz="1000" b="1" dirty="0">
              <a:highlight>
                <a:srgbClr val="F854CD"/>
              </a:highlight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CEABB0-0052-B430-AB8D-4398A36EA297}"/>
              </a:ext>
            </a:extLst>
          </p:cNvPr>
          <p:cNvSpPr txBox="1"/>
          <p:nvPr/>
        </p:nvSpPr>
        <p:spPr>
          <a:xfrm>
            <a:off x="4581927" y="5346539"/>
            <a:ext cx="959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rgbClr val="323130"/>
                </a:solidFill>
                <a:effectLst/>
                <a:highlight>
                  <a:srgbClr val="00FFFF"/>
                </a:highlight>
                <a:latin typeface="Segoe UI" panose="020B0502040204020203" pitchFamily="34" charset="0"/>
              </a:rPr>
              <a:t>MDC</a:t>
            </a:r>
            <a:endParaRPr lang="en-CA" sz="1000" b="1" dirty="0">
              <a:highlight>
                <a:srgbClr val="00FFFF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77A379-3903-A9BD-A324-57E65F0A8576}"/>
              </a:ext>
            </a:extLst>
          </p:cNvPr>
          <p:cNvSpPr/>
          <p:nvPr/>
        </p:nvSpPr>
        <p:spPr>
          <a:xfrm>
            <a:off x="2978941" y="1951317"/>
            <a:ext cx="364323" cy="172306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A09D48-2736-BE97-AE46-86F4513F934C}"/>
              </a:ext>
            </a:extLst>
          </p:cNvPr>
          <p:cNvSpPr/>
          <p:nvPr/>
        </p:nvSpPr>
        <p:spPr>
          <a:xfrm>
            <a:off x="2982459" y="4983480"/>
            <a:ext cx="364323" cy="5581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40F061-AA0C-C251-BE99-F515BF5F3E66}"/>
              </a:ext>
            </a:extLst>
          </p:cNvPr>
          <p:cNvSpPr/>
          <p:nvPr/>
        </p:nvSpPr>
        <p:spPr>
          <a:xfrm>
            <a:off x="2983843" y="5541606"/>
            <a:ext cx="364323" cy="822046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8ED91D-67AD-5A62-970F-64D60B78DE67}"/>
              </a:ext>
            </a:extLst>
          </p:cNvPr>
          <p:cNvSpPr txBox="1"/>
          <p:nvPr/>
        </p:nvSpPr>
        <p:spPr>
          <a:xfrm rot="18769781">
            <a:off x="2932372" y="4587824"/>
            <a:ext cx="694273" cy="21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MOP</a:t>
            </a:r>
            <a:endParaRPr lang="en-CA" sz="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E85269-2658-A5BF-4307-F4EE592AF2F2}"/>
              </a:ext>
            </a:extLst>
          </p:cNvPr>
          <p:cNvSpPr txBox="1"/>
          <p:nvPr/>
        </p:nvSpPr>
        <p:spPr>
          <a:xfrm rot="18769781">
            <a:off x="2948861" y="5662942"/>
            <a:ext cx="694273" cy="21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Evie</a:t>
            </a:r>
            <a:endParaRPr lang="en-CA" sz="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A7893D-FB87-4E4C-3B56-2EC1C875658B}"/>
              </a:ext>
            </a:extLst>
          </p:cNvPr>
          <p:cNvSpPr txBox="1"/>
          <p:nvPr/>
        </p:nvSpPr>
        <p:spPr>
          <a:xfrm rot="18769781">
            <a:off x="2893212" y="2524229"/>
            <a:ext cx="694273" cy="344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Muskwa-</a:t>
            </a:r>
          </a:p>
          <a:p>
            <a:r>
              <a:rPr lang="en-US" sz="800" b="1" dirty="0">
                <a:solidFill>
                  <a:srgbClr val="323130"/>
                </a:solidFill>
                <a:latin typeface="Segoe UI" panose="020B0502040204020203" pitchFamily="34" charset="0"/>
              </a:rPr>
              <a:t>OP</a:t>
            </a:r>
            <a:endParaRPr lang="en-CA" sz="8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D04BEA-EA9E-124D-D284-5462DDC476AB}"/>
              </a:ext>
            </a:extLst>
          </p:cNvPr>
          <p:cNvSpPr txBox="1"/>
          <p:nvPr/>
        </p:nvSpPr>
        <p:spPr>
          <a:xfrm rot="18809737">
            <a:off x="2951823" y="5027233"/>
            <a:ext cx="582200" cy="344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LOP-MDC</a:t>
            </a:r>
            <a:endParaRPr lang="en-CA" sz="800" b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EC52B15-C28E-B57D-2931-8332338FCB51}"/>
              </a:ext>
            </a:extLst>
          </p:cNvPr>
          <p:cNvSpPr/>
          <p:nvPr/>
        </p:nvSpPr>
        <p:spPr>
          <a:xfrm>
            <a:off x="2980682" y="3674381"/>
            <a:ext cx="364323" cy="924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E2B9073-CED9-21D0-77A9-76E3DE1ADF39}"/>
              </a:ext>
            </a:extLst>
          </p:cNvPr>
          <p:cNvSpPr txBox="1"/>
          <p:nvPr/>
        </p:nvSpPr>
        <p:spPr>
          <a:xfrm rot="18809737">
            <a:off x="2907910" y="3988924"/>
            <a:ext cx="582200" cy="21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dirty="0" err="1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EZone</a:t>
            </a:r>
            <a:endParaRPr lang="en-CA" sz="800" b="1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D86ECF0-FBC5-4147-C4D5-724B14DFF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231" y="1446785"/>
            <a:ext cx="5095730" cy="4892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EZone</a:t>
            </a:r>
            <a:r>
              <a:rPr lang="en-US" dirty="0">
                <a:latin typeface="Arial"/>
                <a:cs typeface="Arial"/>
              </a:rPr>
              <a:t> Barrier Thickness (35% Clay Cutoff)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6A5E791-6A24-4162-B081-3659C5152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3" y="1565031"/>
            <a:ext cx="2250172" cy="503443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 err="1"/>
              <a:t>EZone</a:t>
            </a:r>
            <a:r>
              <a:rPr lang="en-US" dirty="0"/>
              <a:t> shows interesting thickness/ lithology trends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Clay content, thickness decrease towards the North</a:t>
            </a:r>
          </a:p>
          <a:p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5</a:t>
            </a:r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 m contour as an example of </a:t>
            </a:r>
            <a:r>
              <a:rPr lang="en-US" b="0" dirty="0" err="1">
                <a:solidFill>
                  <a:srgbClr val="323130"/>
                </a:solidFill>
                <a:latin typeface="Segoe UI" panose="020B0502040204020203" pitchFamily="34" charset="0"/>
              </a:rPr>
              <a:t>EZone</a:t>
            </a:r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 barrier tolerance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35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D519D-57F8-7A97-9BC6-C73E6A85EBFE}"/>
              </a:ext>
            </a:extLst>
          </p:cNvPr>
          <p:cNvSpPr txBox="1"/>
          <p:nvPr/>
        </p:nvSpPr>
        <p:spPr>
          <a:xfrm rot="17791299">
            <a:off x="6004123" y="3043116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Bovie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Fault System 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8C1E84-12D7-6BF3-34BD-7AF59B290DFF}"/>
              </a:ext>
            </a:extLst>
          </p:cNvPr>
          <p:cNvSpPr txBox="1"/>
          <p:nvPr/>
        </p:nvSpPr>
        <p:spPr>
          <a:xfrm rot="2561809">
            <a:off x="9023159" y="377367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A8913-66FF-64AB-0076-5BDD2CB32A6D}"/>
              </a:ext>
            </a:extLst>
          </p:cNvPr>
          <p:cNvSpPr txBox="1"/>
          <p:nvPr/>
        </p:nvSpPr>
        <p:spPr>
          <a:xfrm>
            <a:off x="8970742" y="6070467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200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200" b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026C5A-A1CD-007C-264A-9C57DCAE6406}"/>
              </a:ext>
            </a:extLst>
          </p:cNvPr>
          <p:cNvSpPr txBox="1"/>
          <p:nvPr/>
        </p:nvSpPr>
        <p:spPr>
          <a:xfrm>
            <a:off x="5830553" y="2364454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Liard Basin</a:t>
            </a:r>
            <a:endParaRPr lang="en-CA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DE0956-A7A0-EE20-A212-F0B8350E0166}"/>
              </a:ext>
            </a:extLst>
          </p:cNvPr>
          <p:cNvSpPr txBox="1"/>
          <p:nvPr/>
        </p:nvSpPr>
        <p:spPr>
          <a:xfrm>
            <a:off x="7743175" y="311280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4D0ACD-4F2E-4C0A-1AC5-34C9DF68F1E0}"/>
              </a:ext>
            </a:extLst>
          </p:cNvPr>
          <p:cNvSpPr txBox="1"/>
          <p:nvPr/>
        </p:nvSpPr>
        <p:spPr>
          <a:xfrm>
            <a:off x="9075542" y="2431735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Ootla</a:t>
            </a:r>
            <a:endParaRPr lang="en-CA" sz="1000" b="1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EFC037-AB05-3784-123B-EE9F17771B5F}"/>
              </a:ext>
            </a:extLst>
          </p:cNvPr>
          <p:cNvSpPr txBox="1"/>
          <p:nvPr/>
        </p:nvSpPr>
        <p:spPr>
          <a:xfrm>
            <a:off x="7447758" y="158357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480F80-7460-CD76-216D-9ABFCFE1CF8B}"/>
              </a:ext>
            </a:extLst>
          </p:cNvPr>
          <p:cNvSpPr/>
          <p:nvPr/>
        </p:nvSpPr>
        <p:spPr>
          <a:xfrm flipV="1">
            <a:off x="2982459" y="3674379"/>
            <a:ext cx="1697286" cy="919391"/>
          </a:xfrm>
          <a:custGeom>
            <a:avLst/>
            <a:gdLst>
              <a:gd name="connsiteX0" fmla="*/ 0 w 1431235"/>
              <a:gd name="connsiteY0" fmla="*/ 0 h 1009816"/>
              <a:gd name="connsiteX1" fmla="*/ 0 w 1431235"/>
              <a:gd name="connsiteY1" fmla="*/ 1009816 h 1009816"/>
              <a:gd name="connsiteX2" fmla="*/ 1423283 w 1431235"/>
              <a:gd name="connsiteY2" fmla="*/ 1009816 h 1009816"/>
              <a:gd name="connsiteX3" fmla="*/ 1431235 w 1431235"/>
              <a:gd name="connsiteY3" fmla="*/ 0 h 1009816"/>
              <a:gd name="connsiteX4" fmla="*/ 0 w 1431235"/>
              <a:gd name="connsiteY4" fmla="*/ 0 h 100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1235" h="1009816">
                <a:moveTo>
                  <a:pt x="0" y="0"/>
                </a:moveTo>
                <a:lnTo>
                  <a:pt x="0" y="1009816"/>
                </a:lnTo>
                <a:lnTo>
                  <a:pt x="1423283" y="1009816"/>
                </a:lnTo>
                <a:cubicBezTo>
                  <a:pt x="1425934" y="673211"/>
                  <a:pt x="1428584" y="336605"/>
                  <a:pt x="143123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FFFF">
              <a:alpha val="14902"/>
            </a:srgbClr>
          </a:solidFill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F8725F2A-398A-0E9C-9A33-C986D851A2FE}"/>
              </a:ext>
            </a:extLst>
          </p:cNvPr>
          <p:cNvSpPr txBox="1">
            <a:spLocks/>
          </p:cNvSpPr>
          <p:nvPr/>
        </p:nvSpPr>
        <p:spPr>
          <a:xfrm>
            <a:off x="6371246" y="6452528"/>
            <a:ext cx="4009852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Chosen barrier criteria is significant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CEE721-A977-96DB-BF8E-1D326AEE91B2}"/>
              </a:ext>
            </a:extLst>
          </p:cNvPr>
          <p:cNvSpPr txBox="1"/>
          <p:nvPr/>
        </p:nvSpPr>
        <p:spPr>
          <a:xfrm>
            <a:off x="7674680" y="223497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628D1-E8F2-BA8C-F47C-211F1E03AB73}"/>
              </a:ext>
            </a:extLst>
          </p:cNvPr>
          <p:cNvSpPr txBox="1"/>
          <p:nvPr/>
        </p:nvSpPr>
        <p:spPr>
          <a:xfrm>
            <a:off x="7006861" y="388376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Kiwigana</a:t>
            </a:r>
            <a:endParaRPr lang="en-CA" sz="1000" b="1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F36BE1-AE14-9BC8-EBAD-C9B59F689F04}"/>
              </a:ext>
            </a:extLst>
          </p:cNvPr>
          <p:cNvSpPr txBox="1"/>
          <p:nvPr/>
        </p:nvSpPr>
        <p:spPr>
          <a:xfrm>
            <a:off x="8465580" y="366519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1B70DA-2AC2-E4AF-3B82-2130F585D366}"/>
              </a:ext>
            </a:extLst>
          </p:cNvPr>
          <p:cNvSpPr txBox="1"/>
          <p:nvPr/>
        </p:nvSpPr>
        <p:spPr>
          <a:xfrm>
            <a:off x="8715870" y="299441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Gote</a:t>
            </a:r>
            <a:endParaRPr lang="en-CA" sz="1000" b="1" i="1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22452AB-DF6B-4942-4F10-393E6D8AC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197" y="2900760"/>
            <a:ext cx="877957" cy="260805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29969ED-7C30-B36D-C89E-F3C2AF112BD5}"/>
              </a:ext>
            </a:extLst>
          </p:cNvPr>
          <p:cNvSpPr txBox="1"/>
          <p:nvPr/>
        </p:nvSpPr>
        <p:spPr>
          <a:xfrm>
            <a:off x="5558499" y="1412297"/>
            <a:ext cx="1942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(</a:t>
            </a:r>
            <a:r>
              <a:rPr lang="en-US" sz="1000" b="1" dirty="0">
                <a:solidFill>
                  <a:schemeClr val="bg1"/>
                </a:solidFill>
                <a:highlight>
                  <a:srgbClr val="000000"/>
                </a:highlight>
                <a:latin typeface="Segoe UI" panose="020B0502040204020203" pitchFamily="34" charset="0"/>
              </a:rPr>
              <a:t>5 m </a:t>
            </a:r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contour interval)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47AE9CA6-6DD5-2251-1924-A5ED995E758E}"/>
              </a:ext>
            </a:extLst>
          </p:cNvPr>
          <p:cNvSpPr/>
          <p:nvPr/>
        </p:nvSpPr>
        <p:spPr>
          <a:xfrm>
            <a:off x="7375356" y="2117342"/>
            <a:ext cx="1748589" cy="1636295"/>
          </a:xfrm>
          <a:custGeom>
            <a:avLst/>
            <a:gdLst>
              <a:gd name="connsiteX0" fmla="*/ 0 w 1748589"/>
              <a:gd name="connsiteY0" fmla="*/ 0 h 1636295"/>
              <a:gd name="connsiteX1" fmla="*/ 20052 w 1748589"/>
              <a:gd name="connsiteY1" fmla="*/ 8021 h 1636295"/>
              <a:gd name="connsiteX2" fmla="*/ 24063 w 1748589"/>
              <a:gd name="connsiteY2" fmla="*/ 24063 h 1636295"/>
              <a:gd name="connsiteX3" fmla="*/ 36094 w 1748589"/>
              <a:gd name="connsiteY3" fmla="*/ 36095 h 1636295"/>
              <a:gd name="connsiteX4" fmla="*/ 40105 w 1748589"/>
              <a:gd name="connsiteY4" fmla="*/ 48127 h 1636295"/>
              <a:gd name="connsiteX5" fmla="*/ 76200 w 1748589"/>
              <a:gd name="connsiteY5" fmla="*/ 64169 h 1636295"/>
              <a:gd name="connsiteX6" fmla="*/ 88231 w 1748589"/>
              <a:gd name="connsiteY6" fmla="*/ 76200 h 1636295"/>
              <a:gd name="connsiteX7" fmla="*/ 100263 w 1748589"/>
              <a:gd name="connsiteY7" fmla="*/ 80211 h 1636295"/>
              <a:gd name="connsiteX8" fmla="*/ 104273 w 1748589"/>
              <a:gd name="connsiteY8" fmla="*/ 92242 h 1636295"/>
              <a:gd name="connsiteX9" fmla="*/ 120315 w 1748589"/>
              <a:gd name="connsiteY9" fmla="*/ 104274 h 1636295"/>
              <a:gd name="connsiteX10" fmla="*/ 144378 w 1748589"/>
              <a:gd name="connsiteY10" fmla="*/ 136358 h 1636295"/>
              <a:gd name="connsiteX11" fmla="*/ 148389 w 1748589"/>
              <a:gd name="connsiteY11" fmla="*/ 148390 h 1636295"/>
              <a:gd name="connsiteX12" fmla="*/ 160421 w 1748589"/>
              <a:gd name="connsiteY12" fmla="*/ 156411 h 1636295"/>
              <a:gd name="connsiteX13" fmla="*/ 200526 w 1748589"/>
              <a:gd name="connsiteY13" fmla="*/ 176463 h 1636295"/>
              <a:gd name="connsiteX14" fmla="*/ 212557 w 1748589"/>
              <a:gd name="connsiteY14" fmla="*/ 184484 h 1636295"/>
              <a:gd name="connsiteX15" fmla="*/ 228600 w 1748589"/>
              <a:gd name="connsiteY15" fmla="*/ 196516 h 1636295"/>
              <a:gd name="connsiteX16" fmla="*/ 248652 w 1748589"/>
              <a:gd name="connsiteY16" fmla="*/ 204537 h 1636295"/>
              <a:gd name="connsiteX17" fmla="*/ 264694 w 1748589"/>
              <a:gd name="connsiteY17" fmla="*/ 212558 h 1636295"/>
              <a:gd name="connsiteX18" fmla="*/ 280736 w 1748589"/>
              <a:gd name="connsiteY18" fmla="*/ 216569 h 1636295"/>
              <a:gd name="connsiteX19" fmla="*/ 316831 w 1748589"/>
              <a:gd name="connsiteY19" fmla="*/ 236621 h 1636295"/>
              <a:gd name="connsiteX20" fmla="*/ 344905 w 1748589"/>
              <a:gd name="connsiteY20" fmla="*/ 244642 h 1636295"/>
              <a:gd name="connsiteX21" fmla="*/ 360947 w 1748589"/>
              <a:gd name="connsiteY21" fmla="*/ 252663 h 1636295"/>
              <a:gd name="connsiteX22" fmla="*/ 385010 w 1748589"/>
              <a:gd name="connsiteY22" fmla="*/ 256674 h 1636295"/>
              <a:gd name="connsiteX23" fmla="*/ 437147 w 1748589"/>
              <a:gd name="connsiteY23" fmla="*/ 268705 h 1636295"/>
              <a:gd name="connsiteX24" fmla="*/ 449178 w 1748589"/>
              <a:gd name="connsiteY24" fmla="*/ 272716 h 1636295"/>
              <a:gd name="connsiteX25" fmla="*/ 489284 w 1748589"/>
              <a:gd name="connsiteY25" fmla="*/ 284748 h 1636295"/>
              <a:gd name="connsiteX26" fmla="*/ 521368 w 1748589"/>
              <a:gd name="connsiteY26" fmla="*/ 296779 h 1636295"/>
              <a:gd name="connsiteX27" fmla="*/ 617621 w 1748589"/>
              <a:gd name="connsiteY27" fmla="*/ 320842 h 1636295"/>
              <a:gd name="connsiteX28" fmla="*/ 641684 w 1748589"/>
              <a:gd name="connsiteY28" fmla="*/ 328863 h 1636295"/>
              <a:gd name="connsiteX29" fmla="*/ 681789 w 1748589"/>
              <a:gd name="connsiteY29" fmla="*/ 344905 h 1636295"/>
              <a:gd name="connsiteX30" fmla="*/ 685800 w 1748589"/>
              <a:gd name="connsiteY30" fmla="*/ 356937 h 1636295"/>
              <a:gd name="connsiteX31" fmla="*/ 697831 w 1748589"/>
              <a:gd name="connsiteY31" fmla="*/ 360948 h 1636295"/>
              <a:gd name="connsiteX32" fmla="*/ 721894 w 1748589"/>
              <a:gd name="connsiteY32" fmla="*/ 372979 h 1636295"/>
              <a:gd name="connsiteX33" fmla="*/ 741947 w 1748589"/>
              <a:gd name="connsiteY33" fmla="*/ 389021 h 1636295"/>
              <a:gd name="connsiteX34" fmla="*/ 770021 w 1748589"/>
              <a:gd name="connsiteY34" fmla="*/ 405063 h 1636295"/>
              <a:gd name="connsiteX35" fmla="*/ 806115 w 1748589"/>
              <a:gd name="connsiteY35" fmla="*/ 437148 h 1636295"/>
              <a:gd name="connsiteX36" fmla="*/ 818147 w 1748589"/>
              <a:gd name="connsiteY36" fmla="*/ 441158 h 1636295"/>
              <a:gd name="connsiteX37" fmla="*/ 834189 w 1748589"/>
              <a:gd name="connsiteY37" fmla="*/ 457200 h 1636295"/>
              <a:gd name="connsiteX38" fmla="*/ 846221 w 1748589"/>
              <a:gd name="connsiteY38" fmla="*/ 481263 h 1636295"/>
              <a:gd name="connsiteX39" fmla="*/ 862263 w 1748589"/>
              <a:gd name="connsiteY39" fmla="*/ 505327 h 1636295"/>
              <a:gd name="connsiteX40" fmla="*/ 850231 w 1748589"/>
              <a:gd name="connsiteY40" fmla="*/ 577516 h 1636295"/>
              <a:gd name="connsiteX41" fmla="*/ 786063 w 1748589"/>
              <a:gd name="connsiteY41" fmla="*/ 593558 h 1636295"/>
              <a:gd name="connsiteX42" fmla="*/ 762000 w 1748589"/>
              <a:gd name="connsiteY42" fmla="*/ 605590 h 1636295"/>
              <a:gd name="connsiteX43" fmla="*/ 753978 w 1748589"/>
              <a:gd name="connsiteY43" fmla="*/ 617621 h 1636295"/>
              <a:gd name="connsiteX44" fmla="*/ 725905 w 1748589"/>
              <a:gd name="connsiteY44" fmla="*/ 641684 h 1636295"/>
              <a:gd name="connsiteX45" fmla="*/ 705852 w 1748589"/>
              <a:gd name="connsiteY45" fmla="*/ 657727 h 1636295"/>
              <a:gd name="connsiteX46" fmla="*/ 693821 w 1748589"/>
              <a:gd name="connsiteY46" fmla="*/ 669758 h 1636295"/>
              <a:gd name="connsiteX47" fmla="*/ 677778 w 1748589"/>
              <a:gd name="connsiteY47" fmla="*/ 681790 h 1636295"/>
              <a:gd name="connsiteX48" fmla="*/ 653715 w 1748589"/>
              <a:gd name="connsiteY48" fmla="*/ 709863 h 1636295"/>
              <a:gd name="connsiteX49" fmla="*/ 637673 w 1748589"/>
              <a:gd name="connsiteY49" fmla="*/ 725905 h 1636295"/>
              <a:gd name="connsiteX50" fmla="*/ 649705 w 1748589"/>
              <a:gd name="connsiteY50" fmla="*/ 766011 h 1636295"/>
              <a:gd name="connsiteX51" fmla="*/ 661736 w 1748589"/>
              <a:gd name="connsiteY51" fmla="*/ 770021 h 1636295"/>
              <a:gd name="connsiteX52" fmla="*/ 681789 w 1748589"/>
              <a:gd name="connsiteY52" fmla="*/ 794084 h 1636295"/>
              <a:gd name="connsiteX53" fmla="*/ 697831 w 1748589"/>
              <a:gd name="connsiteY53" fmla="*/ 830179 h 1636295"/>
              <a:gd name="connsiteX54" fmla="*/ 701842 w 1748589"/>
              <a:gd name="connsiteY54" fmla="*/ 846221 h 1636295"/>
              <a:gd name="connsiteX55" fmla="*/ 721894 w 1748589"/>
              <a:gd name="connsiteY55" fmla="*/ 850232 h 1636295"/>
              <a:gd name="connsiteX56" fmla="*/ 737936 w 1748589"/>
              <a:gd name="connsiteY56" fmla="*/ 858253 h 1636295"/>
              <a:gd name="connsiteX57" fmla="*/ 749968 w 1748589"/>
              <a:gd name="connsiteY57" fmla="*/ 862263 h 1636295"/>
              <a:gd name="connsiteX58" fmla="*/ 766010 w 1748589"/>
              <a:gd name="connsiteY58" fmla="*/ 874295 h 1636295"/>
              <a:gd name="connsiteX59" fmla="*/ 838200 w 1748589"/>
              <a:gd name="connsiteY59" fmla="*/ 886327 h 1636295"/>
              <a:gd name="connsiteX60" fmla="*/ 862263 w 1748589"/>
              <a:gd name="connsiteY60" fmla="*/ 890337 h 1636295"/>
              <a:gd name="connsiteX61" fmla="*/ 886326 w 1748589"/>
              <a:gd name="connsiteY61" fmla="*/ 898358 h 1636295"/>
              <a:gd name="connsiteX62" fmla="*/ 918410 w 1748589"/>
              <a:gd name="connsiteY62" fmla="*/ 902369 h 1636295"/>
              <a:gd name="connsiteX63" fmla="*/ 1054768 w 1748589"/>
              <a:gd name="connsiteY63" fmla="*/ 890337 h 1636295"/>
              <a:gd name="connsiteX64" fmla="*/ 1090863 w 1748589"/>
              <a:gd name="connsiteY64" fmla="*/ 874295 h 1636295"/>
              <a:gd name="connsiteX65" fmla="*/ 1106905 w 1748589"/>
              <a:gd name="connsiteY65" fmla="*/ 866274 h 1636295"/>
              <a:gd name="connsiteX66" fmla="*/ 1183105 w 1748589"/>
              <a:gd name="connsiteY66" fmla="*/ 870284 h 1636295"/>
              <a:gd name="connsiteX67" fmla="*/ 1227221 w 1748589"/>
              <a:gd name="connsiteY67" fmla="*/ 882316 h 1636295"/>
              <a:gd name="connsiteX68" fmla="*/ 1307431 w 1748589"/>
              <a:gd name="connsiteY68" fmla="*/ 914400 h 1636295"/>
              <a:gd name="connsiteX69" fmla="*/ 1331494 w 1748589"/>
              <a:gd name="connsiteY69" fmla="*/ 930442 h 1636295"/>
              <a:gd name="connsiteX70" fmla="*/ 1371600 w 1748589"/>
              <a:gd name="connsiteY70" fmla="*/ 978569 h 1636295"/>
              <a:gd name="connsiteX71" fmla="*/ 1383631 w 1748589"/>
              <a:gd name="connsiteY71" fmla="*/ 1030705 h 1636295"/>
              <a:gd name="connsiteX72" fmla="*/ 1399673 w 1748589"/>
              <a:gd name="connsiteY72" fmla="*/ 1074821 h 1636295"/>
              <a:gd name="connsiteX73" fmla="*/ 1411705 w 1748589"/>
              <a:gd name="connsiteY73" fmla="*/ 1078832 h 1636295"/>
              <a:gd name="connsiteX74" fmla="*/ 1439778 w 1748589"/>
              <a:gd name="connsiteY74" fmla="*/ 1102895 h 1636295"/>
              <a:gd name="connsiteX75" fmla="*/ 1451810 w 1748589"/>
              <a:gd name="connsiteY75" fmla="*/ 1114927 h 1636295"/>
              <a:gd name="connsiteX76" fmla="*/ 1499936 w 1748589"/>
              <a:gd name="connsiteY76" fmla="*/ 1151021 h 1636295"/>
              <a:gd name="connsiteX77" fmla="*/ 1528010 w 1748589"/>
              <a:gd name="connsiteY77" fmla="*/ 1171074 h 1636295"/>
              <a:gd name="connsiteX78" fmla="*/ 1556084 w 1748589"/>
              <a:gd name="connsiteY78" fmla="*/ 1195137 h 1636295"/>
              <a:gd name="connsiteX79" fmla="*/ 1568115 w 1748589"/>
              <a:gd name="connsiteY79" fmla="*/ 1199148 h 1636295"/>
              <a:gd name="connsiteX80" fmla="*/ 1600200 w 1748589"/>
              <a:gd name="connsiteY80" fmla="*/ 1235242 h 1636295"/>
              <a:gd name="connsiteX81" fmla="*/ 1616242 w 1748589"/>
              <a:gd name="connsiteY81" fmla="*/ 1247274 h 1636295"/>
              <a:gd name="connsiteX82" fmla="*/ 1640305 w 1748589"/>
              <a:gd name="connsiteY82" fmla="*/ 1271337 h 1636295"/>
              <a:gd name="connsiteX83" fmla="*/ 1664368 w 1748589"/>
              <a:gd name="connsiteY83" fmla="*/ 1287379 h 1636295"/>
              <a:gd name="connsiteX84" fmla="*/ 1692442 w 1748589"/>
              <a:gd name="connsiteY84" fmla="*/ 1307432 h 1636295"/>
              <a:gd name="connsiteX85" fmla="*/ 1708484 w 1748589"/>
              <a:gd name="connsiteY85" fmla="*/ 1327484 h 1636295"/>
              <a:gd name="connsiteX86" fmla="*/ 1716505 w 1748589"/>
              <a:gd name="connsiteY86" fmla="*/ 1343527 h 1636295"/>
              <a:gd name="connsiteX87" fmla="*/ 1720515 w 1748589"/>
              <a:gd name="connsiteY87" fmla="*/ 1359569 h 1636295"/>
              <a:gd name="connsiteX88" fmla="*/ 1732547 w 1748589"/>
              <a:gd name="connsiteY88" fmla="*/ 1387642 h 1636295"/>
              <a:gd name="connsiteX89" fmla="*/ 1736557 w 1748589"/>
              <a:gd name="connsiteY89" fmla="*/ 1411705 h 1636295"/>
              <a:gd name="connsiteX90" fmla="*/ 1748589 w 1748589"/>
              <a:gd name="connsiteY90" fmla="*/ 1479884 h 1636295"/>
              <a:gd name="connsiteX91" fmla="*/ 1740568 w 1748589"/>
              <a:gd name="connsiteY91" fmla="*/ 1584158 h 1636295"/>
              <a:gd name="connsiteX92" fmla="*/ 1736557 w 1748589"/>
              <a:gd name="connsiteY92" fmla="*/ 1596190 h 1636295"/>
              <a:gd name="connsiteX93" fmla="*/ 1712494 w 1748589"/>
              <a:gd name="connsiteY93" fmla="*/ 1604211 h 1636295"/>
              <a:gd name="connsiteX94" fmla="*/ 1700463 w 1748589"/>
              <a:gd name="connsiteY94" fmla="*/ 1616242 h 1636295"/>
              <a:gd name="connsiteX95" fmla="*/ 1696452 w 1748589"/>
              <a:gd name="connsiteY95" fmla="*/ 1628274 h 1636295"/>
              <a:gd name="connsiteX96" fmla="*/ 1684421 w 1748589"/>
              <a:gd name="connsiteY96" fmla="*/ 1636295 h 163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748589" h="1636295">
                <a:moveTo>
                  <a:pt x="0" y="0"/>
                </a:moveTo>
                <a:cubicBezTo>
                  <a:pt x="6684" y="2674"/>
                  <a:pt x="14962" y="2931"/>
                  <a:pt x="20052" y="8021"/>
                </a:cubicBezTo>
                <a:cubicBezTo>
                  <a:pt x="23950" y="11919"/>
                  <a:pt x="21328" y="19277"/>
                  <a:pt x="24063" y="24063"/>
                </a:cubicBezTo>
                <a:cubicBezTo>
                  <a:pt x="26877" y="28987"/>
                  <a:pt x="32084" y="32084"/>
                  <a:pt x="36094" y="36095"/>
                </a:cubicBezTo>
                <a:cubicBezTo>
                  <a:pt x="37431" y="40106"/>
                  <a:pt x="37464" y="44826"/>
                  <a:pt x="40105" y="48127"/>
                </a:cubicBezTo>
                <a:cubicBezTo>
                  <a:pt x="47039" y="56794"/>
                  <a:pt x="68847" y="61718"/>
                  <a:pt x="76200" y="64169"/>
                </a:cubicBezTo>
                <a:cubicBezTo>
                  <a:pt x="80210" y="68179"/>
                  <a:pt x="83512" y="73054"/>
                  <a:pt x="88231" y="76200"/>
                </a:cubicBezTo>
                <a:cubicBezTo>
                  <a:pt x="91749" y="78545"/>
                  <a:pt x="97274" y="77222"/>
                  <a:pt x="100263" y="80211"/>
                </a:cubicBezTo>
                <a:cubicBezTo>
                  <a:pt x="103252" y="83200"/>
                  <a:pt x="101567" y="88995"/>
                  <a:pt x="104273" y="92242"/>
                </a:cubicBezTo>
                <a:cubicBezTo>
                  <a:pt x="108552" y="97377"/>
                  <a:pt x="114968" y="100263"/>
                  <a:pt x="120315" y="104274"/>
                </a:cubicBezTo>
                <a:cubicBezTo>
                  <a:pt x="142400" y="148445"/>
                  <a:pt x="110596" y="89064"/>
                  <a:pt x="144378" y="136358"/>
                </a:cubicBezTo>
                <a:cubicBezTo>
                  <a:pt x="146835" y="139798"/>
                  <a:pt x="145748" y="145089"/>
                  <a:pt x="148389" y="148390"/>
                </a:cubicBezTo>
                <a:cubicBezTo>
                  <a:pt x="151400" y="152154"/>
                  <a:pt x="156565" y="153519"/>
                  <a:pt x="160421" y="156411"/>
                </a:cubicBezTo>
                <a:cubicBezTo>
                  <a:pt x="188103" y="177173"/>
                  <a:pt x="170242" y="170407"/>
                  <a:pt x="200526" y="176463"/>
                </a:cubicBezTo>
                <a:cubicBezTo>
                  <a:pt x="204536" y="179137"/>
                  <a:pt x="208635" y="181682"/>
                  <a:pt x="212557" y="184484"/>
                </a:cubicBezTo>
                <a:cubicBezTo>
                  <a:pt x="217996" y="188369"/>
                  <a:pt x="222757" y="193270"/>
                  <a:pt x="228600" y="196516"/>
                </a:cubicBezTo>
                <a:cubicBezTo>
                  <a:pt x="234893" y="200012"/>
                  <a:pt x="242074" y="201613"/>
                  <a:pt x="248652" y="204537"/>
                </a:cubicBezTo>
                <a:cubicBezTo>
                  <a:pt x="254115" y="206965"/>
                  <a:pt x="259096" y="210459"/>
                  <a:pt x="264694" y="212558"/>
                </a:cubicBezTo>
                <a:cubicBezTo>
                  <a:pt x="269855" y="214493"/>
                  <a:pt x="275618" y="214522"/>
                  <a:pt x="280736" y="216569"/>
                </a:cubicBezTo>
                <a:cubicBezTo>
                  <a:pt x="341185" y="240748"/>
                  <a:pt x="280100" y="218255"/>
                  <a:pt x="316831" y="236621"/>
                </a:cubicBezTo>
                <a:cubicBezTo>
                  <a:pt x="322588" y="239499"/>
                  <a:pt x="339761" y="243356"/>
                  <a:pt x="344905" y="244642"/>
                </a:cubicBezTo>
                <a:cubicBezTo>
                  <a:pt x="350252" y="247316"/>
                  <a:pt x="355221" y="250945"/>
                  <a:pt x="360947" y="252663"/>
                </a:cubicBezTo>
                <a:cubicBezTo>
                  <a:pt x="368736" y="255000"/>
                  <a:pt x="377053" y="254999"/>
                  <a:pt x="385010" y="256674"/>
                </a:cubicBezTo>
                <a:cubicBezTo>
                  <a:pt x="402463" y="260348"/>
                  <a:pt x="419844" y="264379"/>
                  <a:pt x="437147" y="268705"/>
                </a:cubicBezTo>
                <a:cubicBezTo>
                  <a:pt x="441248" y="269730"/>
                  <a:pt x="445138" y="271473"/>
                  <a:pt x="449178" y="272716"/>
                </a:cubicBezTo>
                <a:lnTo>
                  <a:pt x="489284" y="284748"/>
                </a:lnTo>
                <a:cubicBezTo>
                  <a:pt x="511414" y="299502"/>
                  <a:pt x="490328" y="287650"/>
                  <a:pt x="521368" y="296779"/>
                </a:cubicBezTo>
                <a:cubicBezTo>
                  <a:pt x="604484" y="321224"/>
                  <a:pt x="534001" y="306906"/>
                  <a:pt x="617621" y="320842"/>
                </a:cubicBezTo>
                <a:cubicBezTo>
                  <a:pt x="625642" y="323516"/>
                  <a:pt x="633767" y="325894"/>
                  <a:pt x="641684" y="328863"/>
                </a:cubicBezTo>
                <a:cubicBezTo>
                  <a:pt x="655165" y="333919"/>
                  <a:pt x="681789" y="344905"/>
                  <a:pt x="681789" y="344905"/>
                </a:cubicBezTo>
                <a:cubicBezTo>
                  <a:pt x="683126" y="348916"/>
                  <a:pt x="682811" y="353948"/>
                  <a:pt x="685800" y="356937"/>
                </a:cubicBezTo>
                <a:cubicBezTo>
                  <a:pt x="688789" y="359926"/>
                  <a:pt x="694050" y="359057"/>
                  <a:pt x="697831" y="360948"/>
                </a:cubicBezTo>
                <a:cubicBezTo>
                  <a:pt x="728921" y="376493"/>
                  <a:pt x="691662" y="362902"/>
                  <a:pt x="721894" y="372979"/>
                </a:cubicBezTo>
                <a:cubicBezTo>
                  <a:pt x="739834" y="399890"/>
                  <a:pt x="718700" y="373523"/>
                  <a:pt x="741947" y="389021"/>
                </a:cubicBezTo>
                <a:cubicBezTo>
                  <a:pt x="770620" y="408136"/>
                  <a:pt x="736089" y="396582"/>
                  <a:pt x="770021" y="405063"/>
                </a:cubicBezTo>
                <a:cubicBezTo>
                  <a:pt x="780889" y="415932"/>
                  <a:pt x="792347" y="429281"/>
                  <a:pt x="806115" y="437148"/>
                </a:cubicBezTo>
                <a:cubicBezTo>
                  <a:pt x="809786" y="439245"/>
                  <a:pt x="814136" y="439821"/>
                  <a:pt x="818147" y="441158"/>
                </a:cubicBezTo>
                <a:cubicBezTo>
                  <a:pt x="823494" y="446505"/>
                  <a:pt x="829852" y="451005"/>
                  <a:pt x="834189" y="457200"/>
                </a:cubicBezTo>
                <a:cubicBezTo>
                  <a:pt x="839332" y="464547"/>
                  <a:pt x="841702" y="473517"/>
                  <a:pt x="846221" y="481263"/>
                </a:cubicBezTo>
                <a:cubicBezTo>
                  <a:pt x="851078" y="489590"/>
                  <a:pt x="856916" y="497306"/>
                  <a:pt x="862263" y="505327"/>
                </a:cubicBezTo>
                <a:cubicBezTo>
                  <a:pt x="858252" y="529390"/>
                  <a:pt x="862334" y="556335"/>
                  <a:pt x="850231" y="577516"/>
                </a:cubicBezTo>
                <a:cubicBezTo>
                  <a:pt x="844890" y="586863"/>
                  <a:pt x="797086" y="591983"/>
                  <a:pt x="786063" y="593558"/>
                </a:cubicBezTo>
                <a:cubicBezTo>
                  <a:pt x="778042" y="597569"/>
                  <a:pt x="769174" y="600209"/>
                  <a:pt x="762000" y="605590"/>
                </a:cubicBezTo>
                <a:cubicBezTo>
                  <a:pt x="758144" y="608482"/>
                  <a:pt x="757064" y="613918"/>
                  <a:pt x="753978" y="617621"/>
                </a:cubicBezTo>
                <a:cubicBezTo>
                  <a:pt x="744664" y="628797"/>
                  <a:pt x="737712" y="632829"/>
                  <a:pt x="725905" y="641684"/>
                </a:cubicBezTo>
                <a:cubicBezTo>
                  <a:pt x="707967" y="668592"/>
                  <a:pt x="729098" y="642230"/>
                  <a:pt x="705852" y="657727"/>
                </a:cubicBezTo>
                <a:cubicBezTo>
                  <a:pt x="701133" y="660873"/>
                  <a:pt x="698127" y="666067"/>
                  <a:pt x="693821" y="669758"/>
                </a:cubicBezTo>
                <a:cubicBezTo>
                  <a:pt x="688746" y="674108"/>
                  <a:pt x="682809" y="677388"/>
                  <a:pt x="677778" y="681790"/>
                </a:cubicBezTo>
                <a:cubicBezTo>
                  <a:pt x="644762" y="710678"/>
                  <a:pt x="674577" y="685524"/>
                  <a:pt x="653715" y="709863"/>
                </a:cubicBezTo>
                <a:cubicBezTo>
                  <a:pt x="648793" y="715605"/>
                  <a:pt x="643020" y="720558"/>
                  <a:pt x="637673" y="725905"/>
                </a:cubicBezTo>
                <a:cubicBezTo>
                  <a:pt x="639428" y="738190"/>
                  <a:pt x="637938" y="756598"/>
                  <a:pt x="649705" y="766011"/>
                </a:cubicBezTo>
                <a:cubicBezTo>
                  <a:pt x="653006" y="768652"/>
                  <a:pt x="657726" y="768684"/>
                  <a:pt x="661736" y="770021"/>
                </a:cubicBezTo>
                <a:cubicBezTo>
                  <a:pt x="669291" y="777576"/>
                  <a:pt x="677323" y="784035"/>
                  <a:pt x="681789" y="794084"/>
                </a:cubicBezTo>
                <a:cubicBezTo>
                  <a:pt x="700879" y="837038"/>
                  <a:pt x="679679" y="802951"/>
                  <a:pt x="697831" y="830179"/>
                </a:cubicBezTo>
                <a:cubicBezTo>
                  <a:pt x="699168" y="835526"/>
                  <a:pt x="697608" y="842692"/>
                  <a:pt x="701842" y="846221"/>
                </a:cubicBezTo>
                <a:cubicBezTo>
                  <a:pt x="707078" y="850585"/>
                  <a:pt x="715427" y="848076"/>
                  <a:pt x="721894" y="850232"/>
                </a:cubicBezTo>
                <a:cubicBezTo>
                  <a:pt x="727566" y="852123"/>
                  <a:pt x="732441" y="855898"/>
                  <a:pt x="737936" y="858253"/>
                </a:cubicBezTo>
                <a:cubicBezTo>
                  <a:pt x="741822" y="859918"/>
                  <a:pt x="745957" y="860926"/>
                  <a:pt x="749968" y="862263"/>
                </a:cubicBezTo>
                <a:cubicBezTo>
                  <a:pt x="755315" y="866274"/>
                  <a:pt x="759840" y="871724"/>
                  <a:pt x="766010" y="874295"/>
                </a:cubicBezTo>
                <a:cubicBezTo>
                  <a:pt x="788936" y="883848"/>
                  <a:pt x="814172" y="883324"/>
                  <a:pt x="838200" y="886327"/>
                </a:cubicBezTo>
                <a:cubicBezTo>
                  <a:pt x="846269" y="887336"/>
                  <a:pt x="854242" y="889000"/>
                  <a:pt x="862263" y="890337"/>
                </a:cubicBezTo>
                <a:cubicBezTo>
                  <a:pt x="870284" y="893011"/>
                  <a:pt x="878059" y="896586"/>
                  <a:pt x="886326" y="898358"/>
                </a:cubicBezTo>
                <a:cubicBezTo>
                  <a:pt x="896865" y="900616"/>
                  <a:pt x="907636" y="902677"/>
                  <a:pt x="918410" y="902369"/>
                </a:cubicBezTo>
                <a:cubicBezTo>
                  <a:pt x="989259" y="900345"/>
                  <a:pt x="1003104" y="897718"/>
                  <a:pt x="1054768" y="890337"/>
                </a:cubicBezTo>
                <a:lnTo>
                  <a:pt x="1090863" y="874295"/>
                </a:lnTo>
                <a:cubicBezTo>
                  <a:pt x="1096291" y="871790"/>
                  <a:pt x="1100932" y="866534"/>
                  <a:pt x="1106905" y="866274"/>
                </a:cubicBezTo>
                <a:lnTo>
                  <a:pt x="1183105" y="870284"/>
                </a:lnTo>
                <a:cubicBezTo>
                  <a:pt x="1239686" y="878368"/>
                  <a:pt x="1188436" y="868026"/>
                  <a:pt x="1227221" y="882316"/>
                </a:cubicBezTo>
                <a:cubicBezTo>
                  <a:pt x="1289559" y="905283"/>
                  <a:pt x="1271176" y="891329"/>
                  <a:pt x="1307431" y="914400"/>
                </a:cubicBezTo>
                <a:cubicBezTo>
                  <a:pt x="1315564" y="919575"/>
                  <a:pt x="1325710" y="922730"/>
                  <a:pt x="1331494" y="930442"/>
                </a:cubicBezTo>
                <a:cubicBezTo>
                  <a:pt x="1360094" y="968577"/>
                  <a:pt x="1346104" y="953074"/>
                  <a:pt x="1371600" y="978569"/>
                </a:cubicBezTo>
                <a:cubicBezTo>
                  <a:pt x="1377924" y="1022843"/>
                  <a:pt x="1371620" y="990670"/>
                  <a:pt x="1383631" y="1030705"/>
                </a:cubicBezTo>
                <a:cubicBezTo>
                  <a:pt x="1388426" y="1046687"/>
                  <a:pt x="1388584" y="1060035"/>
                  <a:pt x="1399673" y="1074821"/>
                </a:cubicBezTo>
                <a:cubicBezTo>
                  <a:pt x="1402210" y="1078203"/>
                  <a:pt x="1407694" y="1077495"/>
                  <a:pt x="1411705" y="1078832"/>
                </a:cubicBezTo>
                <a:cubicBezTo>
                  <a:pt x="1441559" y="1108686"/>
                  <a:pt x="1403764" y="1072025"/>
                  <a:pt x="1439778" y="1102895"/>
                </a:cubicBezTo>
                <a:cubicBezTo>
                  <a:pt x="1444084" y="1106586"/>
                  <a:pt x="1447453" y="1111296"/>
                  <a:pt x="1451810" y="1114927"/>
                </a:cubicBezTo>
                <a:cubicBezTo>
                  <a:pt x="1478404" y="1137089"/>
                  <a:pt x="1479430" y="1137350"/>
                  <a:pt x="1499936" y="1151021"/>
                </a:cubicBezTo>
                <a:cubicBezTo>
                  <a:pt x="1514577" y="1180303"/>
                  <a:pt x="1498023" y="1157746"/>
                  <a:pt x="1528010" y="1171074"/>
                </a:cubicBezTo>
                <a:cubicBezTo>
                  <a:pt x="1549914" y="1180809"/>
                  <a:pt x="1538202" y="1183215"/>
                  <a:pt x="1556084" y="1195137"/>
                </a:cubicBezTo>
                <a:cubicBezTo>
                  <a:pt x="1559601" y="1197482"/>
                  <a:pt x="1564105" y="1197811"/>
                  <a:pt x="1568115" y="1199148"/>
                </a:cubicBezTo>
                <a:cubicBezTo>
                  <a:pt x="1578538" y="1214782"/>
                  <a:pt x="1581884" y="1221504"/>
                  <a:pt x="1600200" y="1235242"/>
                </a:cubicBezTo>
                <a:cubicBezTo>
                  <a:pt x="1605547" y="1239253"/>
                  <a:pt x="1611274" y="1242802"/>
                  <a:pt x="1616242" y="1247274"/>
                </a:cubicBezTo>
                <a:cubicBezTo>
                  <a:pt x="1624673" y="1254862"/>
                  <a:pt x="1630867" y="1265045"/>
                  <a:pt x="1640305" y="1271337"/>
                </a:cubicBezTo>
                <a:cubicBezTo>
                  <a:pt x="1648326" y="1276684"/>
                  <a:pt x="1656442" y="1281892"/>
                  <a:pt x="1664368" y="1287379"/>
                </a:cubicBezTo>
                <a:cubicBezTo>
                  <a:pt x="1673823" y="1293925"/>
                  <a:pt x="1692442" y="1307432"/>
                  <a:pt x="1692442" y="1307432"/>
                </a:cubicBezTo>
                <a:cubicBezTo>
                  <a:pt x="1702016" y="1336158"/>
                  <a:pt x="1688328" y="1303296"/>
                  <a:pt x="1708484" y="1327484"/>
                </a:cubicBezTo>
                <a:cubicBezTo>
                  <a:pt x="1712311" y="1332077"/>
                  <a:pt x="1713831" y="1338179"/>
                  <a:pt x="1716505" y="1343527"/>
                </a:cubicBezTo>
                <a:cubicBezTo>
                  <a:pt x="1717842" y="1348874"/>
                  <a:pt x="1718631" y="1354389"/>
                  <a:pt x="1720515" y="1359569"/>
                </a:cubicBezTo>
                <a:cubicBezTo>
                  <a:pt x="1723994" y="1369137"/>
                  <a:pt x="1729553" y="1377911"/>
                  <a:pt x="1732547" y="1387642"/>
                </a:cubicBezTo>
                <a:cubicBezTo>
                  <a:pt x="1734938" y="1395414"/>
                  <a:pt x="1734962" y="1403731"/>
                  <a:pt x="1736557" y="1411705"/>
                </a:cubicBezTo>
                <a:cubicBezTo>
                  <a:pt x="1748644" y="1472142"/>
                  <a:pt x="1741538" y="1423484"/>
                  <a:pt x="1748589" y="1479884"/>
                </a:cubicBezTo>
                <a:cubicBezTo>
                  <a:pt x="1745915" y="1514642"/>
                  <a:pt x="1744155" y="1549482"/>
                  <a:pt x="1740568" y="1584158"/>
                </a:cubicBezTo>
                <a:cubicBezTo>
                  <a:pt x="1740133" y="1588363"/>
                  <a:pt x="1739997" y="1593733"/>
                  <a:pt x="1736557" y="1596190"/>
                </a:cubicBezTo>
                <a:cubicBezTo>
                  <a:pt x="1729677" y="1601104"/>
                  <a:pt x="1712494" y="1604211"/>
                  <a:pt x="1712494" y="1604211"/>
                </a:cubicBezTo>
                <a:cubicBezTo>
                  <a:pt x="1708484" y="1608221"/>
                  <a:pt x="1703609" y="1611523"/>
                  <a:pt x="1700463" y="1616242"/>
                </a:cubicBezTo>
                <a:cubicBezTo>
                  <a:pt x="1698118" y="1619760"/>
                  <a:pt x="1699093" y="1624973"/>
                  <a:pt x="1696452" y="1628274"/>
                </a:cubicBezTo>
                <a:cubicBezTo>
                  <a:pt x="1693441" y="1632038"/>
                  <a:pt x="1688431" y="1633621"/>
                  <a:pt x="1684421" y="1636295"/>
                </a:cubicBezTo>
              </a:path>
            </a:pathLst>
          </a:custGeom>
          <a:noFill/>
          <a:ln w="31750">
            <a:solidFill>
              <a:srgbClr val="00F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0BB0C91-2EEA-4B75-1866-C8EA11219EAD}"/>
              </a:ext>
            </a:extLst>
          </p:cNvPr>
          <p:cNvSpPr txBox="1"/>
          <p:nvPr/>
        </p:nvSpPr>
        <p:spPr>
          <a:xfrm>
            <a:off x="7743175" y="1237696"/>
            <a:ext cx="9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NWT</a:t>
            </a:r>
            <a:endParaRPr lang="en-CA" sz="1200" b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E84699-26AD-B838-C0E4-A361712C4B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6" t="4324" r="9044" b="7505"/>
          <a:stretch/>
        </p:blipFill>
        <p:spPr>
          <a:xfrm>
            <a:off x="9548462" y="1446877"/>
            <a:ext cx="1198981" cy="1776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DA535E5A-D685-2C69-FF55-5F2D475C97A9}"/>
              </a:ext>
            </a:extLst>
          </p:cNvPr>
          <p:cNvSpPr txBox="1"/>
          <p:nvPr/>
        </p:nvSpPr>
        <p:spPr>
          <a:xfrm>
            <a:off x="4582290" y="5514512"/>
            <a:ext cx="959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rgbClr val="323130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EVIE</a:t>
            </a:r>
            <a:endParaRPr lang="en-CA" sz="1000" b="1" dirty="0">
              <a:highlight>
                <a:srgbClr val="00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FC1A23-7C2A-4E67-4BE9-576152DE3433}"/>
              </a:ext>
            </a:extLst>
          </p:cNvPr>
          <p:cNvSpPr txBox="1"/>
          <p:nvPr/>
        </p:nvSpPr>
        <p:spPr>
          <a:xfrm>
            <a:off x="4041925" y="1575893"/>
            <a:ext cx="2946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/>
              <a:t>φ</a:t>
            </a:r>
            <a:endParaRPr lang="en-CA" sz="8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27E9B1-1AC3-D9CC-3401-A161C47DBCB4}"/>
              </a:ext>
            </a:extLst>
          </p:cNvPr>
          <p:cNvSpPr txBox="1"/>
          <p:nvPr/>
        </p:nvSpPr>
        <p:spPr>
          <a:xfrm>
            <a:off x="3546572" y="1557056"/>
            <a:ext cx="675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i="0" dirty="0">
                <a:effectLst/>
                <a:latin typeface="Segoe UI" panose="020B0502040204020203" pitchFamily="34" charset="0"/>
              </a:rPr>
              <a:t>Mineral</a:t>
            </a:r>
          </a:p>
          <a:p>
            <a:pPr algn="ctr"/>
            <a:r>
              <a:rPr lang="en-US" sz="600" b="1" i="0" dirty="0">
                <a:effectLst/>
                <a:latin typeface="Segoe UI" panose="020B0502040204020203" pitchFamily="34" charset="0"/>
              </a:rPr>
              <a:t>content</a:t>
            </a:r>
            <a:endParaRPr lang="en-CA" sz="6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C2BC29-FC25-BBA8-46EE-33BACCD2B330}"/>
              </a:ext>
            </a:extLst>
          </p:cNvPr>
          <p:cNvSpPr txBox="1"/>
          <p:nvPr/>
        </p:nvSpPr>
        <p:spPr>
          <a:xfrm>
            <a:off x="3398706" y="1606662"/>
            <a:ext cx="2946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effectLst/>
                <a:latin typeface="Segoe UI" panose="020B0502040204020203" pitchFamily="34" charset="0"/>
              </a:rPr>
              <a:t>GR</a:t>
            </a:r>
            <a:endParaRPr lang="en-CA" sz="6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E04361-6EEE-4D49-DBB2-9DB7CBA887BF}"/>
              </a:ext>
            </a:extLst>
          </p:cNvPr>
          <p:cNvSpPr txBox="1"/>
          <p:nvPr/>
        </p:nvSpPr>
        <p:spPr>
          <a:xfrm>
            <a:off x="4151008" y="1555244"/>
            <a:ext cx="675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i="0" dirty="0">
                <a:effectLst/>
                <a:latin typeface="Segoe UI" panose="020B0502040204020203" pitchFamily="34" charset="0"/>
              </a:rPr>
              <a:t>Poisson’s</a:t>
            </a:r>
          </a:p>
          <a:p>
            <a:pPr algn="ctr"/>
            <a:r>
              <a:rPr lang="en-US" sz="600" b="1" i="0" dirty="0">
                <a:effectLst/>
                <a:latin typeface="Segoe UI" panose="020B0502040204020203" pitchFamily="34" charset="0"/>
              </a:rPr>
              <a:t>ratio</a:t>
            </a:r>
            <a:endParaRPr lang="en-CA" sz="600" b="1" dirty="0"/>
          </a:p>
        </p:txBody>
      </p:sp>
    </p:spTree>
    <p:extLst>
      <p:ext uri="{BB962C8B-B14F-4D97-AF65-F5344CB8AC3E}">
        <p14:creationId xmlns:p14="http://schemas.microsoft.com/office/powerpoint/2010/main" val="2854259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96267CE-56D7-631B-7CD8-783193DF211C}"/>
              </a:ext>
            </a:extLst>
          </p:cNvPr>
          <p:cNvGrpSpPr/>
          <p:nvPr/>
        </p:nvGrpSpPr>
        <p:grpSpPr>
          <a:xfrm>
            <a:off x="1112259" y="1470228"/>
            <a:ext cx="1775253" cy="393704"/>
            <a:chOff x="3250061" y="1471065"/>
            <a:chExt cx="1775253" cy="39370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F6C6A08-C0B3-8EC2-64FA-28C5708DBB17}"/>
                </a:ext>
              </a:extLst>
            </p:cNvPr>
            <p:cNvSpPr/>
            <p:nvPr/>
          </p:nvSpPr>
          <p:spPr>
            <a:xfrm>
              <a:off x="3250061" y="1659155"/>
              <a:ext cx="486745" cy="202058"/>
            </a:xfrm>
            <a:prstGeom prst="rect">
              <a:avLst/>
            </a:prstGeom>
            <a:solidFill>
              <a:srgbClr val="5473B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6B75C5-5874-49AD-471D-BCC44DF23227}"/>
                </a:ext>
              </a:extLst>
            </p:cNvPr>
            <p:cNvSpPr/>
            <p:nvPr/>
          </p:nvSpPr>
          <p:spPr>
            <a:xfrm>
              <a:off x="4109780" y="1658830"/>
              <a:ext cx="373302" cy="202058"/>
            </a:xfrm>
            <a:prstGeom prst="rect">
              <a:avLst/>
            </a:prstGeom>
            <a:solidFill>
              <a:srgbClr val="5473B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AC89B-7B19-A8DF-17B4-A2B140488811}"/>
                </a:ext>
              </a:extLst>
            </p:cNvPr>
            <p:cNvSpPr/>
            <p:nvPr/>
          </p:nvSpPr>
          <p:spPr>
            <a:xfrm>
              <a:off x="3732997" y="1658830"/>
              <a:ext cx="380970" cy="202058"/>
            </a:xfrm>
            <a:prstGeom prst="rect">
              <a:avLst/>
            </a:prstGeom>
            <a:solidFill>
              <a:srgbClr val="5473B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301A9A-94BE-2EFF-0D05-9DB6CD94966A}"/>
                </a:ext>
              </a:extLst>
            </p:cNvPr>
            <p:cNvSpPr/>
            <p:nvPr/>
          </p:nvSpPr>
          <p:spPr>
            <a:xfrm>
              <a:off x="4472329" y="1662711"/>
              <a:ext cx="552363" cy="202058"/>
            </a:xfrm>
            <a:prstGeom prst="rect">
              <a:avLst/>
            </a:prstGeom>
            <a:solidFill>
              <a:srgbClr val="5473B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D581A0-81E1-7897-871E-F759639F19E6}"/>
                </a:ext>
              </a:extLst>
            </p:cNvPr>
            <p:cNvSpPr/>
            <p:nvPr/>
          </p:nvSpPr>
          <p:spPr>
            <a:xfrm>
              <a:off x="3250062" y="1471065"/>
              <a:ext cx="1775252" cy="202058"/>
            </a:xfrm>
            <a:prstGeom prst="rect">
              <a:avLst/>
            </a:prstGeom>
            <a:solidFill>
              <a:srgbClr val="5473B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94F58BC-CD97-75C0-D815-E0379630DF8E}"/>
              </a:ext>
            </a:extLst>
          </p:cNvPr>
          <p:cNvGrpSpPr/>
          <p:nvPr/>
        </p:nvGrpSpPr>
        <p:grpSpPr>
          <a:xfrm>
            <a:off x="3250061" y="1471065"/>
            <a:ext cx="1775253" cy="393704"/>
            <a:chOff x="3250061" y="1471065"/>
            <a:chExt cx="1775253" cy="39370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0720A11-DC6A-7C72-273C-C5C29A85F291}"/>
                </a:ext>
              </a:extLst>
            </p:cNvPr>
            <p:cNvSpPr/>
            <p:nvPr/>
          </p:nvSpPr>
          <p:spPr>
            <a:xfrm>
              <a:off x="3250061" y="1659155"/>
              <a:ext cx="486745" cy="202058"/>
            </a:xfrm>
            <a:prstGeom prst="rect">
              <a:avLst/>
            </a:prstGeom>
            <a:solidFill>
              <a:srgbClr val="5473B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BFA6761-5CA5-6259-B001-7F013AC2A2BE}"/>
                </a:ext>
              </a:extLst>
            </p:cNvPr>
            <p:cNvSpPr/>
            <p:nvPr/>
          </p:nvSpPr>
          <p:spPr>
            <a:xfrm>
              <a:off x="4117824" y="1658830"/>
              <a:ext cx="365258" cy="202058"/>
            </a:xfrm>
            <a:prstGeom prst="rect">
              <a:avLst/>
            </a:prstGeom>
            <a:solidFill>
              <a:srgbClr val="5473B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92981FA-3C4B-EDB0-42D5-2D8B1919E6F1}"/>
                </a:ext>
              </a:extLst>
            </p:cNvPr>
            <p:cNvSpPr/>
            <p:nvPr/>
          </p:nvSpPr>
          <p:spPr>
            <a:xfrm>
              <a:off x="3732998" y="1658830"/>
              <a:ext cx="384826" cy="202058"/>
            </a:xfrm>
            <a:prstGeom prst="rect">
              <a:avLst/>
            </a:prstGeom>
            <a:solidFill>
              <a:srgbClr val="5473B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33B275-B615-92E8-FF2A-ED70214EC275}"/>
                </a:ext>
              </a:extLst>
            </p:cNvPr>
            <p:cNvSpPr/>
            <p:nvPr/>
          </p:nvSpPr>
          <p:spPr>
            <a:xfrm>
              <a:off x="4472329" y="1662711"/>
              <a:ext cx="552363" cy="202058"/>
            </a:xfrm>
            <a:prstGeom prst="rect">
              <a:avLst/>
            </a:prstGeom>
            <a:solidFill>
              <a:srgbClr val="5473B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F5651FA-59D0-A9C9-FA6A-65BFA21F5174}"/>
                </a:ext>
              </a:extLst>
            </p:cNvPr>
            <p:cNvSpPr/>
            <p:nvPr/>
          </p:nvSpPr>
          <p:spPr>
            <a:xfrm>
              <a:off x="3250062" y="1471065"/>
              <a:ext cx="1775252" cy="202058"/>
            </a:xfrm>
            <a:prstGeom prst="rect">
              <a:avLst/>
            </a:prstGeom>
            <a:solidFill>
              <a:srgbClr val="5473B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1486E77B-8DE1-C811-1166-239C21A877C4}"/>
              </a:ext>
            </a:extLst>
          </p:cNvPr>
          <p:cNvSpPr txBox="1"/>
          <p:nvPr/>
        </p:nvSpPr>
        <p:spPr>
          <a:xfrm>
            <a:off x="4170195" y="1657808"/>
            <a:ext cx="2946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b="1" dirty="0"/>
              <a:t>φ</a:t>
            </a:r>
            <a:endParaRPr lang="en-CA" sz="8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9CAF9BC-B179-4A1A-0B7B-F0DDC9801DFF}"/>
              </a:ext>
            </a:extLst>
          </p:cNvPr>
          <p:cNvSpPr txBox="1"/>
          <p:nvPr/>
        </p:nvSpPr>
        <p:spPr>
          <a:xfrm>
            <a:off x="3345366" y="1682862"/>
            <a:ext cx="2946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effectLst/>
                <a:latin typeface="Segoe UI" panose="020B0502040204020203" pitchFamily="34" charset="0"/>
              </a:rPr>
              <a:t>GR</a:t>
            </a:r>
            <a:endParaRPr lang="en-CA" sz="6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9CBB593-71C5-A1D7-0336-AA7B8D36E6AA}"/>
              </a:ext>
            </a:extLst>
          </p:cNvPr>
          <p:cNvSpPr txBox="1"/>
          <p:nvPr/>
        </p:nvSpPr>
        <p:spPr>
          <a:xfrm>
            <a:off x="3520610" y="1481586"/>
            <a:ext cx="12807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>
                <a:effectLst/>
                <a:latin typeface="Segoe UI" panose="020B0502040204020203" pitchFamily="34" charset="0"/>
              </a:rPr>
              <a:t>200-a-076-F-094-O-09/02</a:t>
            </a:r>
            <a:endParaRPr lang="en-CA" sz="7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B1FD06-B5EB-B611-CB52-4F77D1104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" t="1752" r="237" b="1673"/>
          <a:stretch/>
        </p:blipFill>
        <p:spPr>
          <a:xfrm>
            <a:off x="989753" y="1870262"/>
            <a:ext cx="4035560" cy="46596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A3FE04-07DA-0D21-DDEC-547A6DCA3098}"/>
              </a:ext>
            </a:extLst>
          </p:cNvPr>
          <p:cNvSpPr/>
          <p:nvPr/>
        </p:nvSpPr>
        <p:spPr>
          <a:xfrm>
            <a:off x="567311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CD2F5E11-4BBC-98F4-367B-9AA0CE5FF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02" y="1439779"/>
            <a:ext cx="5015949" cy="48750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36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E85F1-83C7-97F9-E102-A4765FB1766C}"/>
              </a:ext>
            </a:extLst>
          </p:cNvPr>
          <p:cNvSpPr txBox="1"/>
          <p:nvPr/>
        </p:nvSpPr>
        <p:spPr>
          <a:xfrm rot="17791299">
            <a:off x="5989794" y="2912041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Bovie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Fault System 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985CE-B715-3493-B95A-A068128CE908}"/>
              </a:ext>
            </a:extLst>
          </p:cNvPr>
          <p:cNvSpPr txBox="1"/>
          <p:nvPr/>
        </p:nvSpPr>
        <p:spPr>
          <a:xfrm rot="2561809">
            <a:off x="9023159" y="377367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BDDD4-B959-6D9F-B366-E5E3C5B7CA84}"/>
              </a:ext>
            </a:extLst>
          </p:cNvPr>
          <p:cNvSpPr txBox="1"/>
          <p:nvPr/>
        </p:nvSpPr>
        <p:spPr>
          <a:xfrm>
            <a:off x="8966697" y="6057578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200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200" b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2DCAD-CE80-7AF9-18F4-0D2BA81C6351}"/>
              </a:ext>
            </a:extLst>
          </p:cNvPr>
          <p:cNvSpPr txBox="1"/>
          <p:nvPr/>
        </p:nvSpPr>
        <p:spPr>
          <a:xfrm>
            <a:off x="7755114" y="1225622"/>
            <a:ext cx="9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NWT</a:t>
            </a:r>
            <a:endParaRPr lang="en-CA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74566-8701-6696-D233-E42DC26B4318}"/>
              </a:ext>
            </a:extLst>
          </p:cNvPr>
          <p:cNvSpPr txBox="1"/>
          <p:nvPr/>
        </p:nvSpPr>
        <p:spPr>
          <a:xfrm>
            <a:off x="5830553" y="2364454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Liard Basin</a:t>
            </a:r>
            <a:endParaRPr lang="en-CA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0D39B-EBD6-80DE-F812-5B0319B56454}"/>
              </a:ext>
            </a:extLst>
          </p:cNvPr>
          <p:cNvSpPr txBox="1"/>
          <p:nvPr/>
        </p:nvSpPr>
        <p:spPr>
          <a:xfrm>
            <a:off x="7743175" y="311280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55105-69DB-3C05-8F06-02F2FA247167}"/>
              </a:ext>
            </a:extLst>
          </p:cNvPr>
          <p:cNvSpPr txBox="1"/>
          <p:nvPr/>
        </p:nvSpPr>
        <p:spPr>
          <a:xfrm>
            <a:off x="9034149" y="2431735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Ootla</a:t>
            </a:r>
            <a:endParaRPr lang="en-CA" sz="10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70272-18C8-4C60-E0D2-6EF0BF72FEF2}"/>
              </a:ext>
            </a:extLst>
          </p:cNvPr>
          <p:cNvSpPr txBox="1"/>
          <p:nvPr/>
        </p:nvSpPr>
        <p:spPr>
          <a:xfrm>
            <a:off x="7447758" y="158357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58E183C2-3F0A-4FEF-3271-44572A46A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388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EZone</a:t>
            </a:r>
            <a:r>
              <a:rPr lang="en-US" dirty="0">
                <a:latin typeface="Arial"/>
                <a:cs typeface="Arial"/>
              </a:rPr>
              <a:t> Barrier Thickness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5BF16-54CE-0403-5B56-FC8810484DF5}"/>
              </a:ext>
            </a:extLst>
          </p:cNvPr>
          <p:cNvSpPr txBox="1"/>
          <p:nvPr/>
        </p:nvSpPr>
        <p:spPr>
          <a:xfrm>
            <a:off x="7674680" y="2238988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6C9A5E-7344-CA3F-9749-3FD5C44D1B75}"/>
              </a:ext>
            </a:extLst>
          </p:cNvPr>
          <p:cNvSpPr txBox="1"/>
          <p:nvPr/>
        </p:nvSpPr>
        <p:spPr>
          <a:xfrm>
            <a:off x="7018149" y="388376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Kiwigana</a:t>
            </a:r>
            <a:endParaRPr lang="en-CA" sz="1000" b="1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45D3E3-5F2B-6E85-EAB0-51F687CEDA07}"/>
              </a:ext>
            </a:extLst>
          </p:cNvPr>
          <p:cNvSpPr txBox="1"/>
          <p:nvPr/>
        </p:nvSpPr>
        <p:spPr>
          <a:xfrm>
            <a:off x="8476868" y="366519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86CBDF-EE8C-9C82-A88F-7DAF57867A6B}"/>
              </a:ext>
            </a:extLst>
          </p:cNvPr>
          <p:cNvSpPr txBox="1"/>
          <p:nvPr/>
        </p:nvSpPr>
        <p:spPr>
          <a:xfrm>
            <a:off x="8727158" y="299441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Gote</a:t>
            </a:r>
            <a:endParaRPr lang="en-CA" sz="1000" b="1" i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E1DFE91-84EF-695D-B354-4E09E532FA94}"/>
              </a:ext>
            </a:extLst>
          </p:cNvPr>
          <p:cNvSpPr/>
          <p:nvPr/>
        </p:nvSpPr>
        <p:spPr>
          <a:xfrm>
            <a:off x="608506" y="4859015"/>
            <a:ext cx="366064" cy="364849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4D5A695-C3DE-D758-E74D-6DA0EA5F04BD}"/>
              </a:ext>
            </a:extLst>
          </p:cNvPr>
          <p:cNvGrpSpPr/>
          <p:nvPr/>
        </p:nvGrpSpPr>
        <p:grpSpPr>
          <a:xfrm>
            <a:off x="1201167" y="1655185"/>
            <a:ext cx="1122058" cy="215444"/>
            <a:chOff x="1078216" y="1569721"/>
            <a:chExt cx="1122058" cy="215444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6CEEC8B-48F5-F4F0-0C85-EBD79D3D54EF}"/>
                </a:ext>
              </a:extLst>
            </p:cNvPr>
            <p:cNvSpPr txBox="1"/>
            <p:nvPr/>
          </p:nvSpPr>
          <p:spPr>
            <a:xfrm>
              <a:off x="1078216" y="1594775"/>
              <a:ext cx="2946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i="0" dirty="0">
                  <a:effectLst/>
                  <a:latin typeface="Segoe UI" panose="020B0502040204020203" pitchFamily="34" charset="0"/>
                </a:rPr>
                <a:t>GR</a:t>
              </a:r>
              <a:endParaRPr lang="en-CA" sz="600" b="1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5085E35-60F7-DFDD-86B2-D7E1CAA8F2F6}"/>
                </a:ext>
              </a:extLst>
            </p:cNvPr>
            <p:cNvSpPr txBox="1"/>
            <p:nvPr/>
          </p:nvSpPr>
          <p:spPr>
            <a:xfrm>
              <a:off x="1905585" y="1569721"/>
              <a:ext cx="2946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800" b="1" dirty="0"/>
                <a:t>φ</a:t>
              </a:r>
              <a:endParaRPr lang="en-CA" sz="800" b="1" dirty="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181175D3-756F-E245-5582-686811C17B10}"/>
              </a:ext>
            </a:extLst>
          </p:cNvPr>
          <p:cNvSpPr/>
          <p:nvPr/>
        </p:nvSpPr>
        <p:spPr>
          <a:xfrm>
            <a:off x="608505" y="2068250"/>
            <a:ext cx="364323" cy="111537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C3379D-D787-CC41-92D0-8874428425A0}"/>
              </a:ext>
            </a:extLst>
          </p:cNvPr>
          <p:cNvSpPr/>
          <p:nvPr/>
        </p:nvSpPr>
        <p:spPr>
          <a:xfrm>
            <a:off x="612023" y="5225246"/>
            <a:ext cx="364323" cy="416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DD64972-049E-0466-BBFA-E6D647061A28}"/>
              </a:ext>
            </a:extLst>
          </p:cNvPr>
          <p:cNvSpPr/>
          <p:nvPr/>
        </p:nvSpPr>
        <p:spPr>
          <a:xfrm>
            <a:off x="613407" y="5643262"/>
            <a:ext cx="364323" cy="720389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0600DF-6806-7BAC-3078-2C59D00D3CBA}"/>
              </a:ext>
            </a:extLst>
          </p:cNvPr>
          <p:cNvSpPr txBox="1"/>
          <p:nvPr/>
        </p:nvSpPr>
        <p:spPr>
          <a:xfrm rot="18769781">
            <a:off x="561936" y="4821130"/>
            <a:ext cx="694273" cy="21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MOP</a:t>
            </a:r>
            <a:endParaRPr lang="en-CA" sz="8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5E8713-CFA7-6760-A01C-04C4BF452830}"/>
              </a:ext>
            </a:extLst>
          </p:cNvPr>
          <p:cNvSpPr txBox="1"/>
          <p:nvPr/>
        </p:nvSpPr>
        <p:spPr>
          <a:xfrm rot="18769781">
            <a:off x="578425" y="5768306"/>
            <a:ext cx="694273" cy="21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Evie</a:t>
            </a:r>
            <a:endParaRPr lang="en-CA" sz="8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405D76-F4E0-DDB4-4719-D4766502ABA8}"/>
              </a:ext>
            </a:extLst>
          </p:cNvPr>
          <p:cNvSpPr txBox="1"/>
          <p:nvPr/>
        </p:nvSpPr>
        <p:spPr>
          <a:xfrm rot="18769781">
            <a:off x="519013" y="2445206"/>
            <a:ext cx="694273" cy="344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Muskwa-</a:t>
            </a:r>
          </a:p>
          <a:p>
            <a:r>
              <a:rPr lang="en-US" sz="800" b="1" dirty="0">
                <a:solidFill>
                  <a:srgbClr val="323130"/>
                </a:solidFill>
                <a:latin typeface="Segoe UI" panose="020B0502040204020203" pitchFamily="34" charset="0"/>
              </a:rPr>
              <a:t>OP</a:t>
            </a:r>
            <a:endParaRPr lang="en-CA" sz="8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9714C3B-EA2A-C876-1589-7EE93CC74742}"/>
              </a:ext>
            </a:extLst>
          </p:cNvPr>
          <p:cNvSpPr txBox="1"/>
          <p:nvPr/>
        </p:nvSpPr>
        <p:spPr>
          <a:xfrm rot="18809737">
            <a:off x="581387" y="5181516"/>
            <a:ext cx="582200" cy="344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LOP-MDC</a:t>
            </a:r>
            <a:endParaRPr lang="en-CA" sz="800" b="1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EE76022-8DAB-2DCD-BA44-D33A2EDA823E}"/>
              </a:ext>
            </a:extLst>
          </p:cNvPr>
          <p:cNvSpPr/>
          <p:nvPr/>
        </p:nvSpPr>
        <p:spPr>
          <a:xfrm>
            <a:off x="610246" y="3186745"/>
            <a:ext cx="364323" cy="1658620"/>
          </a:xfrm>
          <a:prstGeom prst="rect">
            <a:avLst/>
          </a:prstGeom>
          <a:solidFill>
            <a:srgbClr val="D9D9D9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6F00F2-AFEA-1698-ABA4-5F9E3AB3E25E}"/>
              </a:ext>
            </a:extLst>
          </p:cNvPr>
          <p:cNvSpPr txBox="1"/>
          <p:nvPr/>
        </p:nvSpPr>
        <p:spPr>
          <a:xfrm rot="18809737">
            <a:off x="537474" y="3928716"/>
            <a:ext cx="582200" cy="21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dirty="0" err="1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EZone</a:t>
            </a:r>
            <a:endParaRPr lang="en-CA" sz="8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4F77ABA-0C3A-2FDD-161B-D526D22AFC2F}"/>
              </a:ext>
            </a:extLst>
          </p:cNvPr>
          <p:cNvSpPr txBox="1"/>
          <p:nvPr/>
        </p:nvSpPr>
        <p:spPr>
          <a:xfrm>
            <a:off x="877525" y="6495142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A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B94E2A9-8387-BDBF-64B4-CAAD413D7A06}"/>
              </a:ext>
            </a:extLst>
          </p:cNvPr>
          <p:cNvSpPr txBox="1"/>
          <p:nvPr/>
        </p:nvSpPr>
        <p:spPr>
          <a:xfrm>
            <a:off x="4811319" y="6492873"/>
            <a:ext cx="487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A’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5792920-745A-99DD-393D-C9739954D4C5}"/>
              </a:ext>
            </a:extLst>
          </p:cNvPr>
          <p:cNvSpPr txBox="1"/>
          <p:nvPr/>
        </p:nvSpPr>
        <p:spPr>
          <a:xfrm>
            <a:off x="8070720" y="3494302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A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DC9055F-B984-6EA7-81B1-32C5C16C0A72}"/>
              </a:ext>
            </a:extLst>
          </p:cNvPr>
          <p:cNvSpPr txBox="1"/>
          <p:nvPr/>
        </p:nvSpPr>
        <p:spPr>
          <a:xfrm>
            <a:off x="8311234" y="2366125"/>
            <a:ext cx="566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A’</a:t>
            </a:r>
            <a:endParaRPr lang="en-CA" sz="1600" b="1" dirty="0">
              <a:solidFill>
                <a:srgbClr val="FF0000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FEB354D-6EBA-AD2A-6CD2-C661B6BC0CCB}"/>
              </a:ext>
            </a:extLst>
          </p:cNvPr>
          <p:cNvSpPr/>
          <p:nvPr/>
        </p:nvSpPr>
        <p:spPr>
          <a:xfrm>
            <a:off x="5028725" y="4861554"/>
            <a:ext cx="366064" cy="106769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DF5F521-CD78-BB18-07A2-DBE441B0DBAE}"/>
              </a:ext>
            </a:extLst>
          </p:cNvPr>
          <p:cNvSpPr/>
          <p:nvPr/>
        </p:nvSpPr>
        <p:spPr>
          <a:xfrm>
            <a:off x="5028724" y="2738120"/>
            <a:ext cx="364323" cy="142631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4A63B04-A5D3-604F-4F45-7C5A9BCD417C}"/>
              </a:ext>
            </a:extLst>
          </p:cNvPr>
          <p:cNvSpPr/>
          <p:nvPr/>
        </p:nvSpPr>
        <p:spPr>
          <a:xfrm>
            <a:off x="5032242" y="4975212"/>
            <a:ext cx="364323" cy="4600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802B93F-079A-1790-358F-8E72F99B7210}"/>
              </a:ext>
            </a:extLst>
          </p:cNvPr>
          <p:cNvSpPr/>
          <p:nvPr/>
        </p:nvSpPr>
        <p:spPr>
          <a:xfrm>
            <a:off x="5033626" y="5435234"/>
            <a:ext cx="364323" cy="92015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8254902-1F66-D778-10F2-1469777C8399}"/>
              </a:ext>
            </a:extLst>
          </p:cNvPr>
          <p:cNvSpPr txBox="1"/>
          <p:nvPr/>
        </p:nvSpPr>
        <p:spPr>
          <a:xfrm rot="18769781">
            <a:off x="4998644" y="5654674"/>
            <a:ext cx="694273" cy="21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Evie</a:t>
            </a:r>
            <a:endParaRPr lang="en-CA" sz="800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7A77756-D24A-CBB4-2957-356D5D204841}"/>
              </a:ext>
            </a:extLst>
          </p:cNvPr>
          <p:cNvSpPr txBox="1"/>
          <p:nvPr/>
        </p:nvSpPr>
        <p:spPr>
          <a:xfrm rot="18769781">
            <a:off x="4936204" y="3284436"/>
            <a:ext cx="694273" cy="344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Muskwa-</a:t>
            </a:r>
          </a:p>
          <a:p>
            <a:r>
              <a:rPr lang="en-US" sz="800" b="1" dirty="0">
                <a:solidFill>
                  <a:srgbClr val="323130"/>
                </a:solidFill>
                <a:latin typeface="Segoe UI" panose="020B0502040204020203" pitchFamily="34" charset="0"/>
              </a:rPr>
              <a:t>OP</a:t>
            </a:r>
            <a:endParaRPr lang="en-CA" sz="8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A0FBD85-8BAD-ADC0-DDFA-350E7EB8B52F}"/>
              </a:ext>
            </a:extLst>
          </p:cNvPr>
          <p:cNvSpPr txBox="1"/>
          <p:nvPr/>
        </p:nvSpPr>
        <p:spPr>
          <a:xfrm rot="18809737">
            <a:off x="5001606" y="4992624"/>
            <a:ext cx="582200" cy="344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LOP-MDC</a:t>
            </a:r>
            <a:endParaRPr lang="en-CA" sz="800" b="1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D9B65AD-7B7C-0688-9099-79884604E32E}"/>
              </a:ext>
            </a:extLst>
          </p:cNvPr>
          <p:cNvSpPr/>
          <p:nvPr/>
        </p:nvSpPr>
        <p:spPr>
          <a:xfrm>
            <a:off x="5030465" y="4164432"/>
            <a:ext cx="364323" cy="69712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4749461-664E-E1F4-632B-6A83F5DE3087}"/>
              </a:ext>
            </a:extLst>
          </p:cNvPr>
          <p:cNvSpPr txBox="1"/>
          <p:nvPr/>
        </p:nvSpPr>
        <p:spPr>
          <a:xfrm rot="18809737">
            <a:off x="4941850" y="4342156"/>
            <a:ext cx="582200" cy="21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dirty="0" err="1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EZone</a:t>
            </a:r>
            <a:endParaRPr lang="en-CA" sz="8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D6967B2-F938-AEFB-DBFE-F1C1701850E3}"/>
              </a:ext>
            </a:extLst>
          </p:cNvPr>
          <p:cNvSpPr txBox="1"/>
          <p:nvPr/>
        </p:nvSpPr>
        <p:spPr>
          <a:xfrm rot="18769781">
            <a:off x="4958092" y="4713907"/>
            <a:ext cx="694273" cy="21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MOP</a:t>
            </a:r>
            <a:endParaRPr lang="en-CA" sz="800" b="1" dirty="0"/>
          </a:p>
        </p:txBody>
      </p:sp>
      <p:sp>
        <p:nvSpPr>
          <p:cNvPr id="119" name="Content Placeholder 3">
            <a:extLst>
              <a:ext uri="{FF2B5EF4-FFF2-40B4-BE49-F238E27FC236}">
                <a16:creationId xmlns:a16="http://schemas.microsoft.com/office/drawing/2014/main" id="{5E248DB2-F1A9-A863-67AC-CCD33FC450E7}"/>
              </a:ext>
            </a:extLst>
          </p:cNvPr>
          <p:cNvSpPr txBox="1">
            <a:spLocks/>
          </p:cNvSpPr>
          <p:nvPr/>
        </p:nvSpPr>
        <p:spPr>
          <a:xfrm>
            <a:off x="6541569" y="6464973"/>
            <a:ext cx="3455845" cy="363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/>
              <a:t>EZone</a:t>
            </a:r>
            <a:r>
              <a:rPr lang="en-US" sz="1600" dirty="0"/>
              <a:t> variability is evident in logs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B48B62B5-BC8D-8D0C-D51A-F0F9D40ADB59}"/>
              </a:ext>
            </a:extLst>
          </p:cNvPr>
          <p:cNvSpPr/>
          <p:nvPr/>
        </p:nvSpPr>
        <p:spPr>
          <a:xfrm>
            <a:off x="7331236" y="2137609"/>
            <a:ext cx="1748589" cy="1636295"/>
          </a:xfrm>
          <a:custGeom>
            <a:avLst/>
            <a:gdLst>
              <a:gd name="connsiteX0" fmla="*/ 0 w 1748589"/>
              <a:gd name="connsiteY0" fmla="*/ 0 h 1636295"/>
              <a:gd name="connsiteX1" fmla="*/ 20052 w 1748589"/>
              <a:gd name="connsiteY1" fmla="*/ 8021 h 1636295"/>
              <a:gd name="connsiteX2" fmla="*/ 24063 w 1748589"/>
              <a:gd name="connsiteY2" fmla="*/ 24063 h 1636295"/>
              <a:gd name="connsiteX3" fmla="*/ 36094 w 1748589"/>
              <a:gd name="connsiteY3" fmla="*/ 36095 h 1636295"/>
              <a:gd name="connsiteX4" fmla="*/ 40105 w 1748589"/>
              <a:gd name="connsiteY4" fmla="*/ 48127 h 1636295"/>
              <a:gd name="connsiteX5" fmla="*/ 76200 w 1748589"/>
              <a:gd name="connsiteY5" fmla="*/ 64169 h 1636295"/>
              <a:gd name="connsiteX6" fmla="*/ 88231 w 1748589"/>
              <a:gd name="connsiteY6" fmla="*/ 76200 h 1636295"/>
              <a:gd name="connsiteX7" fmla="*/ 100263 w 1748589"/>
              <a:gd name="connsiteY7" fmla="*/ 80211 h 1636295"/>
              <a:gd name="connsiteX8" fmla="*/ 104273 w 1748589"/>
              <a:gd name="connsiteY8" fmla="*/ 92242 h 1636295"/>
              <a:gd name="connsiteX9" fmla="*/ 120315 w 1748589"/>
              <a:gd name="connsiteY9" fmla="*/ 104274 h 1636295"/>
              <a:gd name="connsiteX10" fmla="*/ 144378 w 1748589"/>
              <a:gd name="connsiteY10" fmla="*/ 136358 h 1636295"/>
              <a:gd name="connsiteX11" fmla="*/ 148389 w 1748589"/>
              <a:gd name="connsiteY11" fmla="*/ 148390 h 1636295"/>
              <a:gd name="connsiteX12" fmla="*/ 160421 w 1748589"/>
              <a:gd name="connsiteY12" fmla="*/ 156411 h 1636295"/>
              <a:gd name="connsiteX13" fmla="*/ 200526 w 1748589"/>
              <a:gd name="connsiteY13" fmla="*/ 176463 h 1636295"/>
              <a:gd name="connsiteX14" fmla="*/ 212557 w 1748589"/>
              <a:gd name="connsiteY14" fmla="*/ 184484 h 1636295"/>
              <a:gd name="connsiteX15" fmla="*/ 228600 w 1748589"/>
              <a:gd name="connsiteY15" fmla="*/ 196516 h 1636295"/>
              <a:gd name="connsiteX16" fmla="*/ 248652 w 1748589"/>
              <a:gd name="connsiteY16" fmla="*/ 204537 h 1636295"/>
              <a:gd name="connsiteX17" fmla="*/ 264694 w 1748589"/>
              <a:gd name="connsiteY17" fmla="*/ 212558 h 1636295"/>
              <a:gd name="connsiteX18" fmla="*/ 280736 w 1748589"/>
              <a:gd name="connsiteY18" fmla="*/ 216569 h 1636295"/>
              <a:gd name="connsiteX19" fmla="*/ 316831 w 1748589"/>
              <a:gd name="connsiteY19" fmla="*/ 236621 h 1636295"/>
              <a:gd name="connsiteX20" fmla="*/ 344905 w 1748589"/>
              <a:gd name="connsiteY20" fmla="*/ 244642 h 1636295"/>
              <a:gd name="connsiteX21" fmla="*/ 360947 w 1748589"/>
              <a:gd name="connsiteY21" fmla="*/ 252663 h 1636295"/>
              <a:gd name="connsiteX22" fmla="*/ 385010 w 1748589"/>
              <a:gd name="connsiteY22" fmla="*/ 256674 h 1636295"/>
              <a:gd name="connsiteX23" fmla="*/ 437147 w 1748589"/>
              <a:gd name="connsiteY23" fmla="*/ 268705 h 1636295"/>
              <a:gd name="connsiteX24" fmla="*/ 449178 w 1748589"/>
              <a:gd name="connsiteY24" fmla="*/ 272716 h 1636295"/>
              <a:gd name="connsiteX25" fmla="*/ 489284 w 1748589"/>
              <a:gd name="connsiteY25" fmla="*/ 284748 h 1636295"/>
              <a:gd name="connsiteX26" fmla="*/ 521368 w 1748589"/>
              <a:gd name="connsiteY26" fmla="*/ 296779 h 1636295"/>
              <a:gd name="connsiteX27" fmla="*/ 617621 w 1748589"/>
              <a:gd name="connsiteY27" fmla="*/ 320842 h 1636295"/>
              <a:gd name="connsiteX28" fmla="*/ 641684 w 1748589"/>
              <a:gd name="connsiteY28" fmla="*/ 328863 h 1636295"/>
              <a:gd name="connsiteX29" fmla="*/ 681789 w 1748589"/>
              <a:gd name="connsiteY29" fmla="*/ 344905 h 1636295"/>
              <a:gd name="connsiteX30" fmla="*/ 685800 w 1748589"/>
              <a:gd name="connsiteY30" fmla="*/ 356937 h 1636295"/>
              <a:gd name="connsiteX31" fmla="*/ 697831 w 1748589"/>
              <a:gd name="connsiteY31" fmla="*/ 360948 h 1636295"/>
              <a:gd name="connsiteX32" fmla="*/ 721894 w 1748589"/>
              <a:gd name="connsiteY32" fmla="*/ 372979 h 1636295"/>
              <a:gd name="connsiteX33" fmla="*/ 741947 w 1748589"/>
              <a:gd name="connsiteY33" fmla="*/ 389021 h 1636295"/>
              <a:gd name="connsiteX34" fmla="*/ 770021 w 1748589"/>
              <a:gd name="connsiteY34" fmla="*/ 405063 h 1636295"/>
              <a:gd name="connsiteX35" fmla="*/ 806115 w 1748589"/>
              <a:gd name="connsiteY35" fmla="*/ 437148 h 1636295"/>
              <a:gd name="connsiteX36" fmla="*/ 818147 w 1748589"/>
              <a:gd name="connsiteY36" fmla="*/ 441158 h 1636295"/>
              <a:gd name="connsiteX37" fmla="*/ 834189 w 1748589"/>
              <a:gd name="connsiteY37" fmla="*/ 457200 h 1636295"/>
              <a:gd name="connsiteX38" fmla="*/ 846221 w 1748589"/>
              <a:gd name="connsiteY38" fmla="*/ 481263 h 1636295"/>
              <a:gd name="connsiteX39" fmla="*/ 862263 w 1748589"/>
              <a:gd name="connsiteY39" fmla="*/ 505327 h 1636295"/>
              <a:gd name="connsiteX40" fmla="*/ 850231 w 1748589"/>
              <a:gd name="connsiteY40" fmla="*/ 577516 h 1636295"/>
              <a:gd name="connsiteX41" fmla="*/ 786063 w 1748589"/>
              <a:gd name="connsiteY41" fmla="*/ 593558 h 1636295"/>
              <a:gd name="connsiteX42" fmla="*/ 762000 w 1748589"/>
              <a:gd name="connsiteY42" fmla="*/ 605590 h 1636295"/>
              <a:gd name="connsiteX43" fmla="*/ 753978 w 1748589"/>
              <a:gd name="connsiteY43" fmla="*/ 617621 h 1636295"/>
              <a:gd name="connsiteX44" fmla="*/ 725905 w 1748589"/>
              <a:gd name="connsiteY44" fmla="*/ 641684 h 1636295"/>
              <a:gd name="connsiteX45" fmla="*/ 705852 w 1748589"/>
              <a:gd name="connsiteY45" fmla="*/ 657727 h 1636295"/>
              <a:gd name="connsiteX46" fmla="*/ 693821 w 1748589"/>
              <a:gd name="connsiteY46" fmla="*/ 669758 h 1636295"/>
              <a:gd name="connsiteX47" fmla="*/ 677778 w 1748589"/>
              <a:gd name="connsiteY47" fmla="*/ 681790 h 1636295"/>
              <a:gd name="connsiteX48" fmla="*/ 653715 w 1748589"/>
              <a:gd name="connsiteY48" fmla="*/ 709863 h 1636295"/>
              <a:gd name="connsiteX49" fmla="*/ 637673 w 1748589"/>
              <a:gd name="connsiteY49" fmla="*/ 725905 h 1636295"/>
              <a:gd name="connsiteX50" fmla="*/ 649705 w 1748589"/>
              <a:gd name="connsiteY50" fmla="*/ 766011 h 1636295"/>
              <a:gd name="connsiteX51" fmla="*/ 661736 w 1748589"/>
              <a:gd name="connsiteY51" fmla="*/ 770021 h 1636295"/>
              <a:gd name="connsiteX52" fmla="*/ 681789 w 1748589"/>
              <a:gd name="connsiteY52" fmla="*/ 794084 h 1636295"/>
              <a:gd name="connsiteX53" fmla="*/ 697831 w 1748589"/>
              <a:gd name="connsiteY53" fmla="*/ 830179 h 1636295"/>
              <a:gd name="connsiteX54" fmla="*/ 701842 w 1748589"/>
              <a:gd name="connsiteY54" fmla="*/ 846221 h 1636295"/>
              <a:gd name="connsiteX55" fmla="*/ 721894 w 1748589"/>
              <a:gd name="connsiteY55" fmla="*/ 850232 h 1636295"/>
              <a:gd name="connsiteX56" fmla="*/ 737936 w 1748589"/>
              <a:gd name="connsiteY56" fmla="*/ 858253 h 1636295"/>
              <a:gd name="connsiteX57" fmla="*/ 749968 w 1748589"/>
              <a:gd name="connsiteY57" fmla="*/ 862263 h 1636295"/>
              <a:gd name="connsiteX58" fmla="*/ 766010 w 1748589"/>
              <a:gd name="connsiteY58" fmla="*/ 874295 h 1636295"/>
              <a:gd name="connsiteX59" fmla="*/ 838200 w 1748589"/>
              <a:gd name="connsiteY59" fmla="*/ 886327 h 1636295"/>
              <a:gd name="connsiteX60" fmla="*/ 862263 w 1748589"/>
              <a:gd name="connsiteY60" fmla="*/ 890337 h 1636295"/>
              <a:gd name="connsiteX61" fmla="*/ 886326 w 1748589"/>
              <a:gd name="connsiteY61" fmla="*/ 898358 h 1636295"/>
              <a:gd name="connsiteX62" fmla="*/ 918410 w 1748589"/>
              <a:gd name="connsiteY62" fmla="*/ 902369 h 1636295"/>
              <a:gd name="connsiteX63" fmla="*/ 1054768 w 1748589"/>
              <a:gd name="connsiteY63" fmla="*/ 890337 h 1636295"/>
              <a:gd name="connsiteX64" fmla="*/ 1090863 w 1748589"/>
              <a:gd name="connsiteY64" fmla="*/ 874295 h 1636295"/>
              <a:gd name="connsiteX65" fmla="*/ 1106905 w 1748589"/>
              <a:gd name="connsiteY65" fmla="*/ 866274 h 1636295"/>
              <a:gd name="connsiteX66" fmla="*/ 1183105 w 1748589"/>
              <a:gd name="connsiteY66" fmla="*/ 870284 h 1636295"/>
              <a:gd name="connsiteX67" fmla="*/ 1227221 w 1748589"/>
              <a:gd name="connsiteY67" fmla="*/ 882316 h 1636295"/>
              <a:gd name="connsiteX68" fmla="*/ 1307431 w 1748589"/>
              <a:gd name="connsiteY68" fmla="*/ 914400 h 1636295"/>
              <a:gd name="connsiteX69" fmla="*/ 1331494 w 1748589"/>
              <a:gd name="connsiteY69" fmla="*/ 930442 h 1636295"/>
              <a:gd name="connsiteX70" fmla="*/ 1371600 w 1748589"/>
              <a:gd name="connsiteY70" fmla="*/ 978569 h 1636295"/>
              <a:gd name="connsiteX71" fmla="*/ 1383631 w 1748589"/>
              <a:gd name="connsiteY71" fmla="*/ 1030705 h 1636295"/>
              <a:gd name="connsiteX72" fmla="*/ 1399673 w 1748589"/>
              <a:gd name="connsiteY72" fmla="*/ 1074821 h 1636295"/>
              <a:gd name="connsiteX73" fmla="*/ 1411705 w 1748589"/>
              <a:gd name="connsiteY73" fmla="*/ 1078832 h 1636295"/>
              <a:gd name="connsiteX74" fmla="*/ 1439778 w 1748589"/>
              <a:gd name="connsiteY74" fmla="*/ 1102895 h 1636295"/>
              <a:gd name="connsiteX75" fmla="*/ 1451810 w 1748589"/>
              <a:gd name="connsiteY75" fmla="*/ 1114927 h 1636295"/>
              <a:gd name="connsiteX76" fmla="*/ 1499936 w 1748589"/>
              <a:gd name="connsiteY76" fmla="*/ 1151021 h 1636295"/>
              <a:gd name="connsiteX77" fmla="*/ 1528010 w 1748589"/>
              <a:gd name="connsiteY77" fmla="*/ 1171074 h 1636295"/>
              <a:gd name="connsiteX78" fmla="*/ 1556084 w 1748589"/>
              <a:gd name="connsiteY78" fmla="*/ 1195137 h 1636295"/>
              <a:gd name="connsiteX79" fmla="*/ 1568115 w 1748589"/>
              <a:gd name="connsiteY79" fmla="*/ 1199148 h 1636295"/>
              <a:gd name="connsiteX80" fmla="*/ 1600200 w 1748589"/>
              <a:gd name="connsiteY80" fmla="*/ 1235242 h 1636295"/>
              <a:gd name="connsiteX81" fmla="*/ 1616242 w 1748589"/>
              <a:gd name="connsiteY81" fmla="*/ 1247274 h 1636295"/>
              <a:gd name="connsiteX82" fmla="*/ 1640305 w 1748589"/>
              <a:gd name="connsiteY82" fmla="*/ 1271337 h 1636295"/>
              <a:gd name="connsiteX83" fmla="*/ 1664368 w 1748589"/>
              <a:gd name="connsiteY83" fmla="*/ 1287379 h 1636295"/>
              <a:gd name="connsiteX84" fmla="*/ 1692442 w 1748589"/>
              <a:gd name="connsiteY84" fmla="*/ 1307432 h 1636295"/>
              <a:gd name="connsiteX85" fmla="*/ 1708484 w 1748589"/>
              <a:gd name="connsiteY85" fmla="*/ 1327484 h 1636295"/>
              <a:gd name="connsiteX86" fmla="*/ 1716505 w 1748589"/>
              <a:gd name="connsiteY86" fmla="*/ 1343527 h 1636295"/>
              <a:gd name="connsiteX87" fmla="*/ 1720515 w 1748589"/>
              <a:gd name="connsiteY87" fmla="*/ 1359569 h 1636295"/>
              <a:gd name="connsiteX88" fmla="*/ 1732547 w 1748589"/>
              <a:gd name="connsiteY88" fmla="*/ 1387642 h 1636295"/>
              <a:gd name="connsiteX89" fmla="*/ 1736557 w 1748589"/>
              <a:gd name="connsiteY89" fmla="*/ 1411705 h 1636295"/>
              <a:gd name="connsiteX90" fmla="*/ 1748589 w 1748589"/>
              <a:gd name="connsiteY90" fmla="*/ 1479884 h 1636295"/>
              <a:gd name="connsiteX91" fmla="*/ 1740568 w 1748589"/>
              <a:gd name="connsiteY91" fmla="*/ 1584158 h 1636295"/>
              <a:gd name="connsiteX92" fmla="*/ 1736557 w 1748589"/>
              <a:gd name="connsiteY92" fmla="*/ 1596190 h 1636295"/>
              <a:gd name="connsiteX93" fmla="*/ 1712494 w 1748589"/>
              <a:gd name="connsiteY93" fmla="*/ 1604211 h 1636295"/>
              <a:gd name="connsiteX94" fmla="*/ 1700463 w 1748589"/>
              <a:gd name="connsiteY94" fmla="*/ 1616242 h 1636295"/>
              <a:gd name="connsiteX95" fmla="*/ 1696452 w 1748589"/>
              <a:gd name="connsiteY95" fmla="*/ 1628274 h 1636295"/>
              <a:gd name="connsiteX96" fmla="*/ 1684421 w 1748589"/>
              <a:gd name="connsiteY96" fmla="*/ 1636295 h 163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748589" h="1636295">
                <a:moveTo>
                  <a:pt x="0" y="0"/>
                </a:moveTo>
                <a:cubicBezTo>
                  <a:pt x="6684" y="2674"/>
                  <a:pt x="14962" y="2931"/>
                  <a:pt x="20052" y="8021"/>
                </a:cubicBezTo>
                <a:cubicBezTo>
                  <a:pt x="23950" y="11919"/>
                  <a:pt x="21328" y="19277"/>
                  <a:pt x="24063" y="24063"/>
                </a:cubicBezTo>
                <a:cubicBezTo>
                  <a:pt x="26877" y="28987"/>
                  <a:pt x="32084" y="32084"/>
                  <a:pt x="36094" y="36095"/>
                </a:cubicBezTo>
                <a:cubicBezTo>
                  <a:pt x="37431" y="40106"/>
                  <a:pt x="37464" y="44826"/>
                  <a:pt x="40105" y="48127"/>
                </a:cubicBezTo>
                <a:cubicBezTo>
                  <a:pt x="47039" y="56794"/>
                  <a:pt x="68847" y="61718"/>
                  <a:pt x="76200" y="64169"/>
                </a:cubicBezTo>
                <a:cubicBezTo>
                  <a:pt x="80210" y="68179"/>
                  <a:pt x="83512" y="73054"/>
                  <a:pt x="88231" y="76200"/>
                </a:cubicBezTo>
                <a:cubicBezTo>
                  <a:pt x="91749" y="78545"/>
                  <a:pt x="97274" y="77222"/>
                  <a:pt x="100263" y="80211"/>
                </a:cubicBezTo>
                <a:cubicBezTo>
                  <a:pt x="103252" y="83200"/>
                  <a:pt x="101567" y="88995"/>
                  <a:pt x="104273" y="92242"/>
                </a:cubicBezTo>
                <a:cubicBezTo>
                  <a:pt x="108552" y="97377"/>
                  <a:pt x="114968" y="100263"/>
                  <a:pt x="120315" y="104274"/>
                </a:cubicBezTo>
                <a:cubicBezTo>
                  <a:pt x="142400" y="148445"/>
                  <a:pt x="110596" y="89064"/>
                  <a:pt x="144378" y="136358"/>
                </a:cubicBezTo>
                <a:cubicBezTo>
                  <a:pt x="146835" y="139798"/>
                  <a:pt x="145748" y="145089"/>
                  <a:pt x="148389" y="148390"/>
                </a:cubicBezTo>
                <a:cubicBezTo>
                  <a:pt x="151400" y="152154"/>
                  <a:pt x="156565" y="153519"/>
                  <a:pt x="160421" y="156411"/>
                </a:cubicBezTo>
                <a:cubicBezTo>
                  <a:pt x="188103" y="177173"/>
                  <a:pt x="170242" y="170407"/>
                  <a:pt x="200526" y="176463"/>
                </a:cubicBezTo>
                <a:cubicBezTo>
                  <a:pt x="204536" y="179137"/>
                  <a:pt x="208635" y="181682"/>
                  <a:pt x="212557" y="184484"/>
                </a:cubicBezTo>
                <a:cubicBezTo>
                  <a:pt x="217996" y="188369"/>
                  <a:pt x="222757" y="193270"/>
                  <a:pt x="228600" y="196516"/>
                </a:cubicBezTo>
                <a:cubicBezTo>
                  <a:pt x="234893" y="200012"/>
                  <a:pt x="242074" y="201613"/>
                  <a:pt x="248652" y="204537"/>
                </a:cubicBezTo>
                <a:cubicBezTo>
                  <a:pt x="254115" y="206965"/>
                  <a:pt x="259096" y="210459"/>
                  <a:pt x="264694" y="212558"/>
                </a:cubicBezTo>
                <a:cubicBezTo>
                  <a:pt x="269855" y="214493"/>
                  <a:pt x="275618" y="214522"/>
                  <a:pt x="280736" y="216569"/>
                </a:cubicBezTo>
                <a:cubicBezTo>
                  <a:pt x="341185" y="240748"/>
                  <a:pt x="280100" y="218255"/>
                  <a:pt x="316831" y="236621"/>
                </a:cubicBezTo>
                <a:cubicBezTo>
                  <a:pt x="322588" y="239499"/>
                  <a:pt x="339761" y="243356"/>
                  <a:pt x="344905" y="244642"/>
                </a:cubicBezTo>
                <a:cubicBezTo>
                  <a:pt x="350252" y="247316"/>
                  <a:pt x="355221" y="250945"/>
                  <a:pt x="360947" y="252663"/>
                </a:cubicBezTo>
                <a:cubicBezTo>
                  <a:pt x="368736" y="255000"/>
                  <a:pt x="377053" y="254999"/>
                  <a:pt x="385010" y="256674"/>
                </a:cubicBezTo>
                <a:cubicBezTo>
                  <a:pt x="402463" y="260348"/>
                  <a:pt x="419844" y="264379"/>
                  <a:pt x="437147" y="268705"/>
                </a:cubicBezTo>
                <a:cubicBezTo>
                  <a:pt x="441248" y="269730"/>
                  <a:pt x="445138" y="271473"/>
                  <a:pt x="449178" y="272716"/>
                </a:cubicBezTo>
                <a:lnTo>
                  <a:pt x="489284" y="284748"/>
                </a:lnTo>
                <a:cubicBezTo>
                  <a:pt x="511414" y="299502"/>
                  <a:pt x="490328" y="287650"/>
                  <a:pt x="521368" y="296779"/>
                </a:cubicBezTo>
                <a:cubicBezTo>
                  <a:pt x="604484" y="321224"/>
                  <a:pt x="534001" y="306906"/>
                  <a:pt x="617621" y="320842"/>
                </a:cubicBezTo>
                <a:cubicBezTo>
                  <a:pt x="625642" y="323516"/>
                  <a:pt x="633767" y="325894"/>
                  <a:pt x="641684" y="328863"/>
                </a:cubicBezTo>
                <a:cubicBezTo>
                  <a:pt x="655165" y="333919"/>
                  <a:pt x="681789" y="344905"/>
                  <a:pt x="681789" y="344905"/>
                </a:cubicBezTo>
                <a:cubicBezTo>
                  <a:pt x="683126" y="348916"/>
                  <a:pt x="682811" y="353948"/>
                  <a:pt x="685800" y="356937"/>
                </a:cubicBezTo>
                <a:cubicBezTo>
                  <a:pt x="688789" y="359926"/>
                  <a:pt x="694050" y="359057"/>
                  <a:pt x="697831" y="360948"/>
                </a:cubicBezTo>
                <a:cubicBezTo>
                  <a:pt x="728921" y="376493"/>
                  <a:pt x="691662" y="362902"/>
                  <a:pt x="721894" y="372979"/>
                </a:cubicBezTo>
                <a:cubicBezTo>
                  <a:pt x="739834" y="399890"/>
                  <a:pt x="718700" y="373523"/>
                  <a:pt x="741947" y="389021"/>
                </a:cubicBezTo>
                <a:cubicBezTo>
                  <a:pt x="770620" y="408136"/>
                  <a:pt x="736089" y="396582"/>
                  <a:pt x="770021" y="405063"/>
                </a:cubicBezTo>
                <a:cubicBezTo>
                  <a:pt x="780889" y="415932"/>
                  <a:pt x="792347" y="429281"/>
                  <a:pt x="806115" y="437148"/>
                </a:cubicBezTo>
                <a:cubicBezTo>
                  <a:pt x="809786" y="439245"/>
                  <a:pt x="814136" y="439821"/>
                  <a:pt x="818147" y="441158"/>
                </a:cubicBezTo>
                <a:cubicBezTo>
                  <a:pt x="823494" y="446505"/>
                  <a:pt x="829852" y="451005"/>
                  <a:pt x="834189" y="457200"/>
                </a:cubicBezTo>
                <a:cubicBezTo>
                  <a:pt x="839332" y="464547"/>
                  <a:pt x="841702" y="473517"/>
                  <a:pt x="846221" y="481263"/>
                </a:cubicBezTo>
                <a:cubicBezTo>
                  <a:pt x="851078" y="489590"/>
                  <a:pt x="856916" y="497306"/>
                  <a:pt x="862263" y="505327"/>
                </a:cubicBezTo>
                <a:cubicBezTo>
                  <a:pt x="858252" y="529390"/>
                  <a:pt x="862334" y="556335"/>
                  <a:pt x="850231" y="577516"/>
                </a:cubicBezTo>
                <a:cubicBezTo>
                  <a:pt x="844890" y="586863"/>
                  <a:pt x="797086" y="591983"/>
                  <a:pt x="786063" y="593558"/>
                </a:cubicBezTo>
                <a:cubicBezTo>
                  <a:pt x="778042" y="597569"/>
                  <a:pt x="769174" y="600209"/>
                  <a:pt x="762000" y="605590"/>
                </a:cubicBezTo>
                <a:cubicBezTo>
                  <a:pt x="758144" y="608482"/>
                  <a:pt x="757064" y="613918"/>
                  <a:pt x="753978" y="617621"/>
                </a:cubicBezTo>
                <a:cubicBezTo>
                  <a:pt x="744664" y="628797"/>
                  <a:pt x="737712" y="632829"/>
                  <a:pt x="725905" y="641684"/>
                </a:cubicBezTo>
                <a:cubicBezTo>
                  <a:pt x="707967" y="668592"/>
                  <a:pt x="729098" y="642230"/>
                  <a:pt x="705852" y="657727"/>
                </a:cubicBezTo>
                <a:cubicBezTo>
                  <a:pt x="701133" y="660873"/>
                  <a:pt x="698127" y="666067"/>
                  <a:pt x="693821" y="669758"/>
                </a:cubicBezTo>
                <a:cubicBezTo>
                  <a:pt x="688746" y="674108"/>
                  <a:pt x="682809" y="677388"/>
                  <a:pt x="677778" y="681790"/>
                </a:cubicBezTo>
                <a:cubicBezTo>
                  <a:pt x="644762" y="710678"/>
                  <a:pt x="674577" y="685524"/>
                  <a:pt x="653715" y="709863"/>
                </a:cubicBezTo>
                <a:cubicBezTo>
                  <a:pt x="648793" y="715605"/>
                  <a:pt x="643020" y="720558"/>
                  <a:pt x="637673" y="725905"/>
                </a:cubicBezTo>
                <a:cubicBezTo>
                  <a:pt x="639428" y="738190"/>
                  <a:pt x="637938" y="756598"/>
                  <a:pt x="649705" y="766011"/>
                </a:cubicBezTo>
                <a:cubicBezTo>
                  <a:pt x="653006" y="768652"/>
                  <a:pt x="657726" y="768684"/>
                  <a:pt x="661736" y="770021"/>
                </a:cubicBezTo>
                <a:cubicBezTo>
                  <a:pt x="669291" y="777576"/>
                  <a:pt x="677323" y="784035"/>
                  <a:pt x="681789" y="794084"/>
                </a:cubicBezTo>
                <a:cubicBezTo>
                  <a:pt x="700879" y="837038"/>
                  <a:pt x="679679" y="802951"/>
                  <a:pt x="697831" y="830179"/>
                </a:cubicBezTo>
                <a:cubicBezTo>
                  <a:pt x="699168" y="835526"/>
                  <a:pt x="697608" y="842692"/>
                  <a:pt x="701842" y="846221"/>
                </a:cubicBezTo>
                <a:cubicBezTo>
                  <a:pt x="707078" y="850585"/>
                  <a:pt x="715427" y="848076"/>
                  <a:pt x="721894" y="850232"/>
                </a:cubicBezTo>
                <a:cubicBezTo>
                  <a:pt x="727566" y="852123"/>
                  <a:pt x="732441" y="855898"/>
                  <a:pt x="737936" y="858253"/>
                </a:cubicBezTo>
                <a:cubicBezTo>
                  <a:pt x="741822" y="859918"/>
                  <a:pt x="745957" y="860926"/>
                  <a:pt x="749968" y="862263"/>
                </a:cubicBezTo>
                <a:cubicBezTo>
                  <a:pt x="755315" y="866274"/>
                  <a:pt x="759840" y="871724"/>
                  <a:pt x="766010" y="874295"/>
                </a:cubicBezTo>
                <a:cubicBezTo>
                  <a:pt x="788936" y="883848"/>
                  <a:pt x="814172" y="883324"/>
                  <a:pt x="838200" y="886327"/>
                </a:cubicBezTo>
                <a:cubicBezTo>
                  <a:pt x="846269" y="887336"/>
                  <a:pt x="854242" y="889000"/>
                  <a:pt x="862263" y="890337"/>
                </a:cubicBezTo>
                <a:cubicBezTo>
                  <a:pt x="870284" y="893011"/>
                  <a:pt x="878059" y="896586"/>
                  <a:pt x="886326" y="898358"/>
                </a:cubicBezTo>
                <a:cubicBezTo>
                  <a:pt x="896865" y="900616"/>
                  <a:pt x="907636" y="902677"/>
                  <a:pt x="918410" y="902369"/>
                </a:cubicBezTo>
                <a:cubicBezTo>
                  <a:pt x="989259" y="900345"/>
                  <a:pt x="1003104" y="897718"/>
                  <a:pt x="1054768" y="890337"/>
                </a:cubicBezTo>
                <a:lnTo>
                  <a:pt x="1090863" y="874295"/>
                </a:lnTo>
                <a:cubicBezTo>
                  <a:pt x="1096291" y="871790"/>
                  <a:pt x="1100932" y="866534"/>
                  <a:pt x="1106905" y="866274"/>
                </a:cubicBezTo>
                <a:lnTo>
                  <a:pt x="1183105" y="870284"/>
                </a:lnTo>
                <a:cubicBezTo>
                  <a:pt x="1239686" y="878368"/>
                  <a:pt x="1188436" y="868026"/>
                  <a:pt x="1227221" y="882316"/>
                </a:cubicBezTo>
                <a:cubicBezTo>
                  <a:pt x="1289559" y="905283"/>
                  <a:pt x="1271176" y="891329"/>
                  <a:pt x="1307431" y="914400"/>
                </a:cubicBezTo>
                <a:cubicBezTo>
                  <a:pt x="1315564" y="919575"/>
                  <a:pt x="1325710" y="922730"/>
                  <a:pt x="1331494" y="930442"/>
                </a:cubicBezTo>
                <a:cubicBezTo>
                  <a:pt x="1360094" y="968577"/>
                  <a:pt x="1346104" y="953074"/>
                  <a:pt x="1371600" y="978569"/>
                </a:cubicBezTo>
                <a:cubicBezTo>
                  <a:pt x="1377924" y="1022843"/>
                  <a:pt x="1371620" y="990670"/>
                  <a:pt x="1383631" y="1030705"/>
                </a:cubicBezTo>
                <a:cubicBezTo>
                  <a:pt x="1388426" y="1046687"/>
                  <a:pt x="1388584" y="1060035"/>
                  <a:pt x="1399673" y="1074821"/>
                </a:cubicBezTo>
                <a:cubicBezTo>
                  <a:pt x="1402210" y="1078203"/>
                  <a:pt x="1407694" y="1077495"/>
                  <a:pt x="1411705" y="1078832"/>
                </a:cubicBezTo>
                <a:cubicBezTo>
                  <a:pt x="1441559" y="1108686"/>
                  <a:pt x="1403764" y="1072025"/>
                  <a:pt x="1439778" y="1102895"/>
                </a:cubicBezTo>
                <a:cubicBezTo>
                  <a:pt x="1444084" y="1106586"/>
                  <a:pt x="1447453" y="1111296"/>
                  <a:pt x="1451810" y="1114927"/>
                </a:cubicBezTo>
                <a:cubicBezTo>
                  <a:pt x="1478404" y="1137089"/>
                  <a:pt x="1479430" y="1137350"/>
                  <a:pt x="1499936" y="1151021"/>
                </a:cubicBezTo>
                <a:cubicBezTo>
                  <a:pt x="1514577" y="1180303"/>
                  <a:pt x="1498023" y="1157746"/>
                  <a:pt x="1528010" y="1171074"/>
                </a:cubicBezTo>
                <a:cubicBezTo>
                  <a:pt x="1549914" y="1180809"/>
                  <a:pt x="1538202" y="1183215"/>
                  <a:pt x="1556084" y="1195137"/>
                </a:cubicBezTo>
                <a:cubicBezTo>
                  <a:pt x="1559601" y="1197482"/>
                  <a:pt x="1564105" y="1197811"/>
                  <a:pt x="1568115" y="1199148"/>
                </a:cubicBezTo>
                <a:cubicBezTo>
                  <a:pt x="1578538" y="1214782"/>
                  <a:pt x="1581884" y="1221504"/>
                  <a:pt x="1600200" y="1235242"/>
                </a:cubicBezTo>
                <a:cubicBezTo>
                  <a:pt x="1605547" y="1239253"/>
                  <a:pt x="1611274" y="1242802"/>
                  <a:pt x="1616242" y="1247274"/>
                </a:cubicBezTo>
                <a:cubicBezTo>
                  <a:pt x="1624673" y="1254862"/>
                  <a:pt x="1630867" y="1265045"/>
                  <a:pt x="1640305" y="1271337"/>
                </a:cubicBezTo>
                <a:cubicBezTo>
                  <a:pt x="1648326" y="1276684"/>
                  <a:pt x="1656442" y="1281892"/>
                  <a:pt x="1664368" y="1287379"/>
                </a:cubicBezTo>
                <a:cubicBezTo>
                  <a:pt x="1673823" y="1293925"/>
                  <a:pt x="1692442" y="1307432"/>
                  <a:pt x="1692442" y="1307432"/>
                </a:cubicBezTo>
                <a:cubicBezTo>
                  <a:pt x="1702016" y="1336158"/>
                  <a:pt x="1688328" y="1303296"/>
                  <a:pt x="1708484" y="1327484"/>
                </a:cubicBezTo>
                <a:cubicBezTo>
                  <a:pt x="1712311" y="1332077"/>
                  <a:pt x="1713831" y="1338179"/>
                  <a:pt x="1716505" y="1343527"/>
                </a:cubicBezTo>
                <a:cubicBezTo>
                  <a:pt x="1717842" y="1348874"/>
                  <a:pt x="1718631" y="1354389"/>
                  <a:pt x="1720515" y="1359569"/>
                </a:cubicBezTo>
                <a:cubicBezTo>
                  <a:pt x="1723994" y="1369137"/>
                  <a:pt x="1729553" y="1377911"/>
                  <a:pt x="1732547" y="1387642"/>
                </a:cubicBezTo>
                <a:cubicBezTo>
                  <a:pt x="1734938" y="1395414"/>
                  <a:pt x="1734962" y="1403731"/>
                  <a:pt x="1736557" y="1411705"/>
                </a:cubicBezTo>
                <a:cubicBezTo>
                  <a:pt x="1748644" y="1472142"/>
                  <a:pt x="1741538" y="1423484"/>
                  <a:pt x="1748589" y="1479884"/>
                </a:cubicBezTo>
                <a:cubicBezTo>
                  <a:pt x="1745915" y="1514642"/>
                  <a:pt x="1744155" y="1549482"/>
                  <a:pt x="1740568" y="1584158"/>
                </a:cubicBezTo>
                <a:cubicBezTo>
                  <a:pt x="1740133" y="1588363"/>
                  <a:pt x="1739997" y="1593733"/>
                  <a:pt x="1736557" y="1596190"/>
                </a:cubicBezTo>
                <a:cubicBezTo>
                  <a:pt x="1729677" y="1601104"/>
                  <a:pt x="1712494" y="1604211"/>
                  <a:pt x="1712494" y="1604211"/>
                </a:cubicBezTo>
                <a:cubicBezTo>
                  <a:pt x="1708484" y="1608221"/>
                  <a:pt x="1703609" y="1611523"/>
                  <a:pt x="1700463" y="1616242"/>
                </a:cubicBezTo>
                <a:cubicBezTo>
                  <a:pt x="1698118" y="1619760"/>
                  <a:pt x="1699093" y="1624973"/>
                  <a:pt x="1696452" y="1628274"/>
                </a:cubicBezTo>
                <a:cubicBezTo>
                  <a:pt x="1693441" y="1632038"/>
                  <a:pt x="1688431" y="1633621"/>
                  <a:pt x="1684421" y="1636295"/>
                </a:cubicBezTo>
              </a:path>
            </a:pathLst>
          </a:custGeom>
          <a:noFill/>
          <a:ln w="31750">
            <a:solidFill>
              <a:srgbClr val="00F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3DD2F5-1616-6D99-82A3-17866FDEBFC0}"/>
              </a:ext>
            </a:extLst>
          </p:cNvPr>
          <p:cNvSpPr txBox="1"/>
          <p:nvPr/>
        </p:nvSpPr>
        <p:spPr>
          <a:xfrm>
            <a:off x="1374772" y="1486658"/>
            <a:ext cx="12807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0" dirty="0">
                <a:effectLst/>
                <a:latin typeface="Segoe UI" panose="020B0502040204020203" pitchFamily="34" charset="0"/>
              </a:rPr>
              <a:t>200-c-056-E-094-O-08/00</a:t>
            </a:r>
            <a:endParaRPr lang="en-CA" sz="7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549A41-0EBA-EFD7-F877-14EFA0C8E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6" t="4324" r="9044" b="7505"/>
          <a:stretch/>
        </p:blipFill>
        <p:spPr>
          <a:xfrm>
            <a:off x="9508256" y="1441981"/>
            <a:ext cx="1198981" cy="1776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3D8BCAA-B09B-F2BB-FDB2-4507254417AD}"/>
              </a:ext>
            </a:extLst>
          </p:cNvPr>
          <p:cNvSpPr/>
          <p:nvPr/>
        </p:nvSpPr>
        <p:spPr>
          <a:xfrm>
            <a:off x="601980" y="3181350"/>
            <a:ext cx="4789170" cy="1695450"/>
          </a:xfrm>
          <a:custGeom>
            <a:avLst/>
            <a:gdLst>
              <a:gd name="connsiteX0" fmla="*/ 0 w 4789170"/>
              <a:gd name="connsiteY0" fmla="*/ 0 h 1695450"/>
              <a:gd name="connsiteX1" fmla="*/ 2282190 w 4789170"/>
              <a:gd name="connsiteY1" fmla="*/ 11430 h 1695450"/>
              <a:gd name="connsiteX2" fmla="*/ 2522220 w 4789170"/>
              <a:gd name="connsiteY2" fmla="*/ 975360 h 1695450"/>
              <a:gd name="connsiteX3" fmla="*/ 4789170 w 4789170"/>
              <a:gd name="connsiteY3" fmla="*/ 986790 h 1695450"/>
              <a:gd name="connsiteX4" fmla="*/ 4789170 w 4789170"/>
              <a:gd name="connsiteY4" fmla="*/ 1684020 h 1695450"/>
              <a:gd name="connsiteX5" fmla="*/ 2514600 w 4789170"/>
              <a:gd name="connsiteY5" fmla="*/ 1695450 h 1695450"/>
              <a:gd name="connsiteX6" fmla="*/ 2289810 w 4789170"/>
              <a:gd name="connsiteY6" fmla="*/ 1672590 h 1695450"/>
              <a:gd name="connsiteX7" fmla="*/ 3810 w 4789170"/>
              <a:gd name="connsiteY7" fmla="*/ 1672590 h 1695450"/>
              <a:gd name="connsiteX8" fmla="*/ 0 w 4789170"/>
              <a:gd name="connsiteY8" fmla="*/ 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89170" h="1695450">
                <a:moveTo>
                  <a:pt x="0" y="0"/>
                </a:moveTo>
                <a:lnTo>
                  <a:pt x="2282190" y="11430"/>
                </a:lnTo>
                <a:lnTo>
                  <a:pt x="2522220" y="975360"/>
                </a:lnTo>
                <a:lnTo>
                  <a:pt x="4789170" y="986790"/>
                </a:lnTo>
                <a:lnTo>
                  <a:pt x="4789170" y="1684020"/>
                </a:lnTo>
                <a:lnTo>
                  <a:pt x="2514600" y="1695450"/>
                </a:lnTo>
                <a:lnTo>
                  <a:pt x="2289810" y="1672590"/>
                </a:lnTo>
                <a:lnTo>
                  <a:pt x="3810" y="1672590"/>
                </a:lnTo>
                <a:lnTo>
                  <a:pt x="0" y="0"/>
                </a:lnTo>
                <a:close/>
              </a:path>
            </a:pathLst>
          </a:custGeom>
          <a:solidFill>
            <a:srgbClr val="00FFE9">
              <a:alpha val="14902"/>
            </a:srgbClr>
          </a:solidFill>
          <a:ln w="28575">
            <a:solidFill>
              <a:srgbClr val="00F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527806-D37A-DCCC-5351-2B4A400E8DBA}"/>
              </a:ext>
            </a:extLst>
          </p:cNvPr>
          <p:cNvSpPr txBox="1"/>
          <p:nvPr/>
        </p:nvSpPr>
        <p:spPr>
          <a:xfrm>
            <a:off x="4410088" y="1631444"/>
            <a:ext cx="675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i="0" dirty="0">
                <a:effectLst/>
                <a:latin typeface="Segoe UI" panose="020B0502040204020203" pitchFamily="34" charset="0"/>
              </a:rPr>
              <a:t>Poisson’s</a:t>
            </a:r>
          </a:p>
          <a:p>
            <a:pPr algn="ctr"/>
            <a:r>
              <a:rPr lang="en-US" sz="600" b="1" i="0" dirty="0">
                <a:effectLst/>
                <a:latin typeface="Segoe UI" panose="020B0502040204020203" pitchFamily="34" charset="0"/>
              </a:rPr>
              <a:t>ratio</a:t>
            </a:r>
            <a:endParaRPr lang="en-CA" sz="6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1DDB21-2124-DE1E-7840-BA0120B38BC1}"/>
              </a:ext>
            </a:extLst>
          </p:cNvPr>
          <p:cNvSpPr txBox="1"/>
          <p:nvPr/>
        </p:nvSpPr>
        <p:spPr>
          <a:xfrm>
            <a:off x="2272678" y="1631444"/>
            <a:ext cx="675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i="0" dirty="0">
                <a:effectLst/>
                <a:latin typeface="Segoe UI" panose="020B0502040204020203" pitchFamily="34" charset="0"/>
              </a:rPr>
              <a:t>Poisson’s</a:t>
            </a:r>
          </a:p>
          <a:p>
            <a:pPr algn="ctr"/>
            <a:r>
              <a:rPr lang="en-US" sz="600" b="1" i="0" dirty="0">
                <a:effectLst/>
                <a:latin typeface="Segoe UI" panose="020B0502040204020203" pitchFamily="34" charset="0"/>
              </a:rPr>
              <a:t>ratio</a:t>
            </a:r>
            <a:endParaRPr lang="en-CA" sz="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CB0858-14FB-0911-42E2-B1302E3ED985}"/>
              </a:ext>
            </a:extLst>
          </p:cNvPr>
          <p:cNvSpPr txBox="1"/>
          <p:nvPr/>
        </p:nvSpPr>
        <p:spPr>
          <a:xfrm>
            <a:off x="3589752" y="1633256"/>
            <a:ext cx="675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i="0" dirty="0">
                <a:effectLst/>
                <a:latin typeface="Segoe UI" panose="020B0502040204020203" pitchFamily="34" charset="0"/>
              </a:rPr>
              <a:t>Mineral</a:t>
            </a:r>
          </a:p>
          <a:p>
            <a:pPr algn="ctr"/>
            <a:r>
              <a:rPr lang="en-US" sz="600" b="1" i="0" dirty="0">
                <a:effectLst/>
                <a:latin typeface="Segoe UI" panose="020B0502040204020203" pitchFamily="34" charset="0"/>
              </a:rPr>
              <a:t>content</a:t>
            </a:r>
            <a:endParaRPr lang="en-CA" sz="6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A922AD-A210-F81A-9762-4915951990A5}"/>
              </a:ext>
            </a:extLst>
          </p:cNvPr>
          <p:cNvSpPr txBox="1"/>
          <p:nvPr/>
        </p:nvSpPr>
        <p:spPr>
          <a:xfrm>
            <a:off x="1555456" y="1634302"/>
            <a:ext cx="460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0" dirty="0">
                <a:effectLst/>
                <a:latin typeface="Segoe UI" panose="020B0502040204020203" pitchFamily="34" charset="0"/>
              </a:rPr>
              <a:t>Mineral</a:t>
            </a:r>
          </a:p>
          <a:p>
            <a:r>
              <a:rPr lang="en-US" sz="600" b="1" i="0" dirty="0">
                <a:effectLst/>
                <a:latin typeface="Segoe UI" panose="020B0502040204020203" pitchFamily="34" charset="0"/>
              </a:rPr>
              <a:t>content</a:t>
            </a:r>
            <a:endParaRPr lang="en-CA" sz="600" b="1" dirty="0"/>
          </a:p>
        </p:txBody>
      </p:sp>
    </p:spTree>
    <p:extLst>
      <p:ext uri="{BB962C8B-B14F-4D97-AF65-F5344CB8AC3E}">
        <p14:creationId xmlns:p14="http://schemas.microsoft.com/office/powerpoint/2010/main" val="4151974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FE29C4E-2616-60AD-A1C4-D433E033374C}"/>
              </a:ext>
            </a:extLst>
          </p:cNvPr>
          <p:cNvSpPr txBox="1">
            <a:spLocks/>
          </p:cNvSpPr>
          <p:nvPr/>
        </p:nvSpPr>
        <p:spPr>
          <a:xfrm>
            <a:off x="633041" y="1565031"/>
            <a:ext cx="5337751" cy="5205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Nitrogen</a:t>
            </a:r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~0.01 throughout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H2S</a:t>
            </a:r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None or trace amounts throughout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CO2</a:t>
            </a:r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Muskwa: 0.095</a:t>
            </a: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MOP: 0.108</a:t>
            </a: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Evie: 0.136</a:t>
            </a: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dirty="0"/>
              <a:t>HCPV = thickness*porosity*gas saturation</a:t>
            </a:r>
          </a:p>
          <a:p>
            <a:pPr marL="0" indent="0">
              <a:buNone/>
            </a:pPr>
            <a:r>
              <a:rPr lang="en-US" dirty="0"/>
              <a:t>OGIP = (43,560*640*HCPV/</a:t>
            </a:r>
            <a:r>
              <a:rPr lang="en-US" dirty="0" err="1"/>
              <a:t>Bg</a:t>
            </a:r>
            <a:r>
              <a:rPr lang="en-US" dirty="0"/>
              <a:t>) /1,000,000</a:t>
            </a:r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A219332-B7C9-43D2-BE03-CE06A681D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222" y="1725751"/>
            <a:ext cx="5332733" cy="45798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37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AAF8549-F8CE-4313-ACB0-B1D5F3AD2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Volumetrics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E6F1F1-5047-424E-B073-F0624744F331}"/>
              </a:ext>
            </a:extLst>
          </p:cNvPr>
          <p:cNvSpPr txBox="1"/>
          <p:nvPr/>
        </p:nvSpPr>
        <p:spPr>
          <a:xfrm>
            <a:off x="10005656" y="1693220"/>
            <a:ext cx="1720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0.05 contour interval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841CB2-01CD-5AF3-C698-0383A59980B7}"/>
              </a:ext>
            </a:extLst>
          </p:cNvPr>
          <p:cNvSpPr/>
          <p:nvPr/>
        </p:nvSpPr>
        <p:spPr>
          <a:xfrm>
            <a:off x="3626041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F2D2F74-7554-DC19-9726-C6D9312D527D}"/>
              </a:ext>
            </a:extLst>
          </p:cNvPr>
          <p:cNvSpPr txBox="1">
            <a:spLocks/>
          </p:cNvSpPr>
          <p:nvPr/>
        </p:nvSpPr>
        <p:spPr>
          <a:xfrm>
            <a:off x="4032006" y="6464973"/>
            <a:ext cx="4573453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Workflow incorporates existing </a:t>
            </a:r>
            <a:r>
              <a:rPr lang="en-US" sz="1600" dirty="0" err="1"/>
              <a:t>Bg</a:t>
            </a:r>
            <a:r>
              <a:rPr lang="en-US" sz="1600" dirty="0"/>
              <a:t> values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CE2CB-2760-9AB9-DC0E-64DB2D643402}"/>
              </a:ext>
            </a:extLst>
          </p:cNvPr>
          <p:cNvSpPr txBox="1"/>
          <p:nvPr/>
        </p:nvSpPr>
        <p:spPr>
          <a:xfrm rot="17791299">
            <a:off x="6836435" y="32905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Bovie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Fault System 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EABECF-3D28-5CA9-C6DE-925A5748B8EC}"/>
              </a:ext>
            </a:extLst>
          </p:cNvPr>
          <p:cNvSpPr txBox="1"/>
          <p:nvPr/>
        </p:nvSpPr>
        <p:spPr>
          <a:xfrm rot="2561809">
            <a:off x="9738726" y="398069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19D6B5-425D-6C19-AC75-49B99C82A44C}"/>
              </a:ext>
            </a:extLst>
          </p:cNvPr>
          <p:cNvSpPr txBox="1"/>
          <p:nvPr/>
        </p:nvSpPr>
        <p:spPr>
          <a:xfrm>
            <a:off x="9632767" y="6266902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200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200" b="1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AAE1F-2596-F46E-7D6D-49DA647E77E7}"/>
              </a:ext>
            </a:extLst>
          </p:cNvPr>
          <p:cNvSpPr txBox="1"/>
          <p:nvPr/>
        </p:nvSpPr>
        <p:spPr>
          <a:xfrm>
            <a:off x="8944261" y="1721025"/>
            <a:ext cx="9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NWT</a:t>
            </a:r>
            <a:endParaRPr lang="en-CA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2DB3C3-6EDF-3A85-4C32-3E603E24ADD1}"/>
              </a:ext>
            </a:extLst>
          </p:cNvPr>
          <p:cNvSpPr txBox="1"/>
          <p:nvPr/>
        </p:nvSpPr>
        <p:spPr>
          <a:xfrm>
            <a:off x="7139267" y="2783840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Liard Basin</a:t>
            </a:r>
            <a:endParaRPr lang="en-CA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42E655-04F7-D300-AF26-2FDAAA4D3084}"/>
              </a:ext>
            </a:extLst>
          </p:cNvPr>
          <p:cNvSpPr txBox="1"/>
          <p:nvPr/>
        </p:nvSpPr>
        <p:spPr>
          <a:xfrm>
            <a:off x="8187160" y="1438697"/>
            <a:ext cx="201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MOP gas saturation</a:t>
            </a:r>
            <a:endParaRPr lang="en-CA" sz="1200" b="1" dirty="0"/>
          </a:p>
        </p:txBody>
      </p:sp>
    </p:spTree>
    <p:extLst>
      <p:ext uri="{BB962C8B-B14F-4D97-AF65-F5344CB8AC3E}">
        <p14:creationId xmlns:p14="http://schemas.microsoft.com/office/powerpoint/2010/main" val="2066728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10D4236-B14E-0C74-033C-0709414656E7}"/>
              </a:ext>
            </a:extLst>
          </p:cNvPr>
          <p:cNvSpPr/>
          <p:nvPr/>
        </p:nvSpPr>
        <p:spPr>
          <a:xfrm>
            <a:off x="567311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E30CB2-E0C4-3DC6-6A79-62150A1E8D1B}"/>
              </a:ext>
            </a:extLst>
          </p:cNvPr>
          <p:cNvGrpSpPr/>
          <p:nvPr/>
        </p:nvGrpSpPr>
        <p:grpSpPr>
          <a:xfrm>
            <a:off x="2978941" y="1385194"/>
            <a:ext cx="2484920" cy="5214270"/>
            <a:chOff x="2845591" y="1335664"/>
            <a:chExt cx="2484920" cy="52142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678076-E709-5BC6-81E2-549D6F280044}"/>
                </a:ext>
              </a:extLst>
            </p:cNvPr>
            <p:cNvSpPr/>
            <p:nvPr/>
          </p:nvSpPr>
          <p:spPr>
            <a:xfrm>
              <a:off x="2845592" y="4524948"/>
              <a:ext cx="366064" cy="40211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F3AE23-3099-4136-C57B-F2447D0DB103}"/>
                </a:ext>
              </a:extLst>
            </p:cNvPr>
            <p:cNvGrpSpPr/>
            <p:nvPr/>
          </p:nvGrpSpPr>
          <p:grpSpPr>
            <a:xfrm>
              <a:off x="3197176" y="1335664"/>
              <a:ext cx="2133335" cy="5214270"/>
              <a:chOff x="1067386" y="1335664"/>
              <a:chExt cx="2133335" cy="521427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1CAF479-14DA-C6B5-BD93-A6E5E3679C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28" r="1716"/>
              <a:stretch/>
            </p:blipFill>
            <p:spPr>
              <a:xfrm>
                <a:off x="1094210" y="1686842"/>
                <a:ext cx="1225950" cy="48550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E757D87-E816-E548-8D65-65B5B78EFC2E}"/>
                  </a:ext>
                </a:extLst>
              </p:cNvPr>
              <p:cNvSpPr/>
              <p:nvPr/>
            </p:nvSpPr>
            <p:spPr>
              <a:xfrm>
                <a:off x="1089485" y="1523754"/>
                <a:ext cx="486745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F5B3F9F-2560-DA4A-99E3-327CD6684D15}"/>
                  </a:ext>
                </a:extLst>
              </p:cNvPr>
              <p:cNvSpPr/>
              <p:nvPr/>
            </p:nvSpPr>
            <p:spPr>
              <a:xfrm>
                <a:off x="1991964" y="1523429"/>
                <a:ext cx="33054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B3EBE8B-6F0B-5785-5000-104727F62323}"/>
                  </a:ext>
                </a:extLst>
              </p:cNvPr>
              <p:cNvSpPr/>
              <p:nvPr/>
            </p:nvSpPr>
            <p:spPr>
              <a:xfrm>
                <a:off x="1572421" y="1523429"/>
                <a:ext cx="431639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702D67-1A01-FF92-4982-6A04F7A3FB0B}"/>
                  </a:ext>
                </a:extLst>
              </p:cNvPr>
              <p:cNvSpPr txBox="1"/>
              <p:nvPr/>
            </p:nvSpPr>
            <p:spPr>
              <a:xfrm>
                <a:off x="2038281" y="1520191"/>
                <a:ext cx="29468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" b="1" dirty="0"/>
                  <a:t>φ</a:t>
                </a:r>
                <a:endParaRPr lang="en-CA" sz="800" b="1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92A5314-1B66-3683-DF69-400F89E9DA21}"/>
                  </a:ext>
                </a:extLst>
              </p:cNvPr>
              <p:cNvSpPr txBox="1"/>
              <p:nvPr/>
            </p:nvSpPr>
            <p:spPr>
              <a:xfrm>
                <a:off x="1571503" y="1495639"/>
                <a:ext cx="675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Mineral</a:t>
                </a:r>
              </a:p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content</a:t>
                </a:r>
                <a:endParaRPr lang="en-CA" sz="600" b="1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E499B9-3459-4B90-4E9A-1379F62B7FF3}"/>
                  </a:ext>
                </a:extLst>
              </p:cNvPr>
              <p:cNvSpPr txBox="1"/>
              <p:nvPr/>
            </p:nvSpPr>
            <p:spPr>
              <a:xfrm>
                <a:off x="1185512" y="1545245"/>
                <a:ext cx="29468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GR</a:t>
                </a:r>
                <a:endParaRPr lang="en-CA" sz="600" b="1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8AF166E-2C35-2E4E-AEA1-E4F4AEDA31E7}"/>
                  </a:ext>
                </a:extLst>
              </p:cNvPr>
              <p:cNvSpPr/>
              <p:nvPr/>
            </p:nvSpPr>
            <p:spPr>
              <a:xfrm>
                <a:off x="1089485" y="1335664"/>
                <a:ext cx="123197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EE0C72-750D-A112-B7DA-9E41A69DC405}"/>
                  </a:ext>
                </a:extLst>
              </p:cNvPr>
              <p:cNvSpPr txBox="1"/>
              <p:nvPr/>
            </p:nvSpPr>
            <p:spPr>
              <a:xfrm>
                <a:off x="1067386" y="1343969"/>
                <a:ext cx="12807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0" dirty="0">
                    <a:effectLst/>
                    <a:latin typeface="Segoe UI" panose="020B0502040204020203" pitchFamily="34" charset="0"/>
                  </a:rPr>
                  <a:t>200-d-052-L-094-O-08/00</a:t>
                </a:r>
                <a:endParaRPr lang="en-CA" sz="700" b="1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21A90F9-AAEF-0FC9-813E-D257C5D00616}"/>
                  </a:ext>
                </a:extLst>
              </p:cNvPr>
              <p:cNvSpPr txBox="1"/>
              <p:nvPr/>
            </p:nvSpPr>
            <p:spPr>
              <a:xfrm>
                <a:off x="2235075" y="6303713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KEG RIVER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00B33D-2325-85FB-CA1B-A2240271FE97}"/>
                  </a:ext>
                </a:extLst>
              </p:cNvPr>
              <p:cNvSpPr txBox="1"/>
              <p:nvPr/>
            </p:nvSpPr>
            <p:spPr>
              <a:xfrm>
                <a:off x="2238798" y="1875165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00FF"/>
                    </a:highlight>
                    <a:latin typeface="Segoe UI" panose="020B0502040204020203" pitchFamily="34" charset="0"/>
                  </a:rPr>
                  <a:t>MUSKWA</a:t>
                </a:r>
                <a:endParaRPr lang="en-CA" sz="1000" b="1" dirty="0">
                  <a:highlight>
                    <a:srgbClr val="FF00FF"/>
                  </a:highlight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2A6B35B-0D0C-2B8A-6707-EF91E479A3FC}"/>
                  </a:ext>
                </a:extLst>
              </p:cNvPr>
              <p:cNvSpPr txBox="1"/>
              <p:nvPr/>
            </p:nvSpPr>
            <p:spPr>
              <a:xfrm>
                <a:off x="2240377" y="340778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FF00"/>
                    </a:highlight>
                    <a:latin typeface="Segoe UI" panose="020B0502040204020203" pitchFamily="34" charset="0"/>
                  </a:rPr>
                  <a:t>OTTER PARK</a:t>
                </a:r>
                <a:endParaRPr lang="en-CA" sz="1000" b="1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1DDFDCC-5E92-27D0-DA40-18D90CC67CDC}"/>
                  </a:ext>
                </a:extLst>
              </p:cNvPr>
              <p:cNvSpPr txBox="1"/>
              <p:nvPr/>
            </p:nvSpPr>
            <p:spPr>
              <a:xfrm>
                <a:off x="2238799" y="3588016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E-ZONE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6F8764D-6A67-6A6B-8D9E-CBFF335539C4}"/>
                  </a:ext>
                </a:extLst>
              </p:cNvPr>
              <p:cNvSpPr txBox="1"/>
              <p:nvPr/>
            </p:nvSpPr>
            <p:spPr>
              <a:xfrm>
                <a:off x="2235074" y="452494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MOP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12C12D-76A1-C2B6-242E-647A4064D589}"/>
                  </a:ext>
                </a:extLst>
              </p:cNvPr>
              <p:cNvSpPr txBox="1"/>
              <p:nvPr/>
            </p:nvSpPr>
            <p:spPr>
              <a:xfrm>
                <a:off x="2238127" y="490547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323130"/>
                    </a:solidFill>
                    <a:highlight>
                      <a:srgbClr val="808080"/>
                    </a:highlight>
                    <a:latin typeface="Segoe UI" panose="020B0502040204020203" pitchFamily="34" charset="0"/>
                  </a:rPr>
                  <a:t>L</a:t>
                </a:r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808080"/>
                    </a:highlight>
                    <a:latin typeface="Segoe UI" panose="020B0502040204020203" pitchFamily="34" charset="0"/>
                  </a:rPr>
                  <a:t>OP</a:t>
                </a:r>
                <a:endParaRPr lang="en-CA" sz="1000" b="1" dirty="0">
                  <a:highlight>
                    <a:srgbClr val="808080"/>
                  </a:highligh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CC2209B-84F1-99BA-DDD3-7AC0EB48FF1C}"/>
                  </a:ext>
                </a:extLst>
              </p:cNvPr>
              <p:cNvSpPr txBox="1"/>
              <p:nvPr/>
            </p:nvSpPr>
            <p:spPr>
              <a:xfrm>
                <a:off x="2238227" y="5128114"/>
                <a:ext cx="930183" cy="238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KLUA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C1582E9-4243-9BBE-8AE6-88146A1A0934}"/>
                  </a:ext>
                </a:extLst>
              </p:cNvPr>
              <p:cNvSpPr txBox="1"/>
              <p:nvPr/>
            </p:nvSpPr>
            <p:spPr>
              <a:xfrm>
                <a:off x="2238127" y="5464982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00"/>
                    </a:highlight>
                    <a:latin typeface="Segoe UI" panose="020B0502040204020203" pitchFamily="34" charset="0"/>
                  </a:rPr>
                  <a:t>EVIE</a:t>
                </a:r>
                <a:endParaRPr lang="en-CA" sz="1000" b="1" dirty="0">
                  <a:highlight>
                    <a:srgbClr val="00FF00"/>
                  </a:highlight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E46928-8612-6D81-880D-BD89729C73B6}"/>
                  </a:ext>
                </a:extLst>
              </p:cNvPr>
              <p:cNvSpPr txBox="1"/>
              <p:nvPr/>
            </p:nvSpPr>
            <p:spPr>
              <a:xfrm>
                <a:off x="2241622" y="530086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MDC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EF437C-25CB-47B0-EC71-ACE5800558EB}"/>
                </a:ext>
              </a:extLst>
            </p:cNvPr>
            <p:cNvSpPr/>
            <p:nvPr/>
          </p:nvSpPr>
          <p:spPr>
            <a:xfrm>
              <a:off x="2845591" y="1901787"/>
              <a:ext cx="364323" cy="172306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077D1C-3629-2F19-59E1-4FA6F83E90AB}"/>
                </a:ext>
              </a:extLst>
            </p:cNvPr>
            <p:cNvSpPr/>
            <p:nvPr/>
          </p:nvSpPr>
          <p:spPr>
            <a:xfrm>
              <a:off x="2849109" y="4933950"/>
              <a:ext cx="364323" cy="5581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0F319B7-5E81-DBA4-FE34-59024702C032}"/>
                </a:ext>
              </a:extLst>
            </p:cNvPr>
            <p:cNvSpPr/>
            <p:nvPr/>
          </p:nvSpPr>
          <p:spPr>
            <a:xfrm>
              <a:off x="2850493" y="5492076"/>
              <a:ext cx="364323" cy="82204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06F789-1F3F-606B-B271-15448FC18F1B}"/>
                </a:ext>
              </a:extLst>
            </p:cNvPr>
            <p:cNvSpPr txBox="1"/>
            <p:nvPr/>
          </p:nvSpPr>
          <p:spPr>
            <a:xfrm rot="18769781">
              <a:off x="2799022" y="4538294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MOP</a:t>
              </a:r>
              <a:endParaRPr lang="en-CA" sz="8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9B22F2-0E34-53E9-6448-18DE5D46389D}"/>
                </a:ext>
              </a:extLst>
            </p:cNvPr>
            <p:cNvSpPr txBox="1"/>
            <p:nvPr/>
          </p:nvSpPr>
          <p:spPr>
            <a:xfrm rot="18769781">
              <a:off x="2815511" y="5613412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Evie</a:t>
              </a:r>
              <a:endParaRPr lang="en-CA" sz="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B6E854-C5E4-519D-E4AF-442E5E7ED6D8}"/>
                </a:ext>
              </a:extLst>
            </p:cNvPr>
            <p:cNvSpPr txBox="1"/>
            <p:nvPr/>
          </p:nvSpPr>
          <p:spPr>
            <a:xfrm rot="18769781">
              <a:off x="2759862" y="2474699"/>
              <a:ext cx="694273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Muskwa-</a:t>
              </a:r>
            </a:p>
            <a:p>
              <a:r>
                <a:rPr lang="en-US" sz="800" b="1" dirty="0">
                  <a:solidFill>
                    <a:srgbClr val="323130"/>
                  </a:solidFill>
                  <a:latin typeface="Segoe UI" panose="020B0502040204020203" pitchFamily="34" charset="0"/>
                </a:rPr>
                <a:t>OP</a:t>
              </a:r>
              <a:endParaRPr lang="en-CA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F7B4E4-DA04-F98C-B127-E5F45C1C965D}"/>
                </a:ext>
              </a:extLst>
            </p:cNvPr>
            <p:cNvSpPr txBox="1"/>
            <p:nvPr/>
          </p:nvSpPr>
          <p:spPr>
            <a:xfrm rot="18809737">
              <a:off x="2818473" y="4977703"/>
              <a:ext cx="582200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LOP-MDC</a:t>
              </a:r>
              <a:endParaRPr lang="en-CA" sz="800" b="1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4D7A4F-B9A8-F7CA-2F8A-C39C5FCD1396}"/>
                </a:ext>
              </a:extLst>
            </p:cNvPr>
            <p:cNvSpPr/>
            <p:nvPr/>
          </p:nvSpPr>
          <p:spPr>
            <a:xfrm>
              <a:off x="2847332" y="3624851"/>
              <a:ext cx="364323" cy="924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B9D4A1-3B2B-E936-1A4D-75FAF0D040FB}"/>
                </a:ext>
              </a:extLst>
            </p:cNvPr>
            <p:cNvSpPr txBox="1"/>
            <p:nvPr/>
          </p:nvSpPr>
          <p:spPr>
            <a:xfrm rot="18809737">
              <a:off x="2774560" y="3939394"/>
              <a:ext cx="582200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 err="1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EZone</a:t>
              </a:r>
              <a:endParaRPr lang="en-CA" sz="800" b="1" dirty="0"/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C21CF455-E77A-5DB9-8916-4B9A05C4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63" y="1433038"/>
            <a:ext cx="5116476" cy="491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38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E85F1-83C7-97F9-E102-A4765FB1766C}"/>
              </a:ext>
            </a:extLst>
          </p:cNvPr>
          <p:cNvSpPr txBox="1"/>
          <p:nvPr/>
        </p:nvSpPr>
        <p:spPr>
          <a:xfrm rot="17791299">
            <a:off x="5989794" y="2912041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Bovie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Fault System 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985CE-B715-3493-B95A-A068128CE908}"/>
              </a:ext>
            </a:extLst>
          </p:cNvPr>
          <p:cNvSpPr txBox="1"/>
          <p:nvPr/>
        </p:nvSpPr>
        <p:spPr>
          <a:xfrm rot="2561809">
            <a:off x="9023159" y="377367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BDDD4-B959-6D9F-B366-E5E3C5B7CA84}"/>
              </a:ext>
            </a:extLst>
          </p:cNvPr>
          <p:cNvSpPr txBox="1"/>
          <p:nvPr/>
        </p:nvSpPr>
        <p:spPr>
          <a:xfrm>
            <a:off x="8995019" y="6062559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200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200" b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2DCAD-CE80-7AF9-18F4-0D2BA81C6351}"/>
              </a:ext>
            </a:extLst>
          </p:cNvPr>
          <p:cNvSpPr txBox="1"/>
          <p:nvPr/>
        </p:nvSpPr>
        <p:spPr>
          <a:xfrm>
            <a:off x="7743175" y="1237696"/>
            <a:ext cx="9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NWT</a:t>
            </a:r>
            <a:endParaRPr lang="en-CA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74566-8701-6696-D233-E42DC26B4318}"/>
              </a:ext>
            </a:extLst>
          </p:cNvPr>
          <p:cNvSpPr txBox="1"/>
          <p:nvPr/>
        </p:nvSpPr>
        <p:spPr>
          <a:xfrm>
            <a:off x="5830553" y="2364454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Liard Basin</a:t>
            </a:r>
            <a:endParaRPr lang="en-CA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0D39B-EBD6-80DE-F812-5B0319B56454}"/>
              </a:ext>
            </a:extLst>
          </p:cNvPr>
          <p:cNvSpPr txBox="1"/>
          <p:nvPr/>
        </p:nvSpPr>
        <p:spPr>
          <a:xfrm>
            <a:off x="7743175" y="311280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55105-69DB-3C05-8F06-02F2FA247167}"/>
              </a:ext>
            </a:extLst>
          </p:cNvPr>
          <p:cNvSpPr txBox="1"/>
          <p:nvPr/>
        </p:nvSpPr>
        <p:spPr>
          <a:xfrm>
            <a:off x="9007805" y="227373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Ootla</a:t>
            </a:r>
            <a:endParaRPr lang="en-CA" sz="10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70272-18C8-4C60-E0D2-6EF0BF72FEF2}"/>
              </a:ext>
            </a:extLst>
          </p:cNvPr>
          <p:cNvSpPr txBox="1"/>
          <p:nvPr/>
        </p:nvSpPr>
        <p:spPr>
          <a:xfrm>
            <a:off x="7447758" y="158357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CEFE50-595B-C1D7-9D8B-1536BDBF4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242" y="2870510"/>
            <a:ext cx="697154" cy="268284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1E76746-A23C-505C-9E13-30D4838AE2AB}"/>
              </a:ext>
            </a:extLst>
          </p:cNvPr>
          <p:cNvSpPr txBox="1"/>
          <p:nvPr/>
        </p:nvSpPr>
        <p:spPr>
          <a:xfrm>
            <a:off x="5573989" y="1405052"/>
            <a:ext cx="1942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(</a:t>
            </a:r>
            <a:r>
              <a:rPr lang="en-US" sz="1000" b="1" dirty="0">
                <a:solidFill>
                  <a:schemeClr val="bg1"/>
                </a:solidFill>
                <a:highlight>
                  <a:srgbClr val="000000"/>
                </a:highlight>
                <a:latin typeface="Segoe UI" panose="020B0502040204020203" pitchFamily="34" charset="0"/>
              </a:rPr>
              <a:t>5</a:t>
            </a:r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 </a:t>
            </a:r>
            <a:r>
              <a:rPr lang="en-US" sz="1000" b="1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bcf</a:t>
            </a:r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/sec contour interval)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58E183C2-3F0A-4FEF-3271-44572A46A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388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MOP – Muskwa OGIP</a:t>
            </a:r>
          </a:p>
        </p:txBody>
      </p:sp>
      <p:sp>
        <p:nvSpPr>
          <p:cNvPr id="55" name="Content Placeholder 3">
            <a:extLst>
              <a:ext uri="{FF2B5EF4-FFF2-40B4-BE49-F238E27FC236}">
                <a16:creationId xmlns:a16="http://schemas.microsoft.com/office/drawing/2014/main" id="{610E8CCC-6938-E9DA-F4C5-17724BFAD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399657" cy="397146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Combined OGIP values may not be totally accessible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Northern area has best criteria</a:t>
            </a: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Landing zone thickness may be a limiting factor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DC9C09B-EFA2-DF67-7D2D-CC087B9AB441}"/>
              </a:ext>
            </a:extLst>
          </p:cNvPr>
          <p:cNvSpPr/>
          <p:nvPr/>
        </p:nvSpPr>
        <p:spPr>
          <a:xfrm>
            <a:off x="2974515" y="1953445"/>
            <a:ext cx="1606983" cy="3036746"/>
          </a:xfrm>
          <a:custGeom>
            <a:avLst/>
            <a:gdLst>
              <a:gd name="connsiteX0" fmla="*/ 10632 w 1446028"/>
              <a:gd name="connsiteY0" fmla="*/ 0 h 1371600"/>
              <a:gd name="connsiteX1" fmla="*/ 1435395 w 1446028"/>
              <a:gd name="connsiteY1" fmla="*/ 0 h 1371600"/>
              <a:gd name="connsiteX2" fmla="*/ 1446028 w 1446028"/>
              <a:gd name="connsiteY2" fmla="*/ 1360967 h 1371600"/>
              <a:gd name="connsiteX3" fmla="*/ 0 w 1446028"/>
              <a:gd name="connsiteY3" fmla="*/ 1371600 h 1371600"/>
              <a:gd name="connsiteX4" fmla="*/ 10632 w 1446028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6028" h="1371600">
                <a:moveTo>
                  <a:pt x="10632" y="0"/>
                </a:moveTo>
                <a:lnTo>
                  <a:pt x="1435395" y="0"/>
                </a:lnTo>
                <a:cubicBezTo>
                  <a:pt x="1438939" y="453656"/>
                  <a:pt x="1442484" y="907311"/>
                  <a:pt x="1446028" y="1360967"/>
                </a:cubicBezTo>
                <a:lnTo>
                  <a:pt x="0" y="1371600"/>
                </a:lnTo>
                <a:lnTo>
                  <a:pt x="10632" y="0"/>
                </a:lnTo>
                <a:close/>
              </a:path>
            </a:pathLst>
          </a:custGeom>
          <a:solidFill>
            <a:srgbClr val="FFC000">
              <a:alpha val="25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A623CD4-11AC-B095-4BC4-92B0E2849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66" y="4363591"/>
            <a:ext cx="2165061" cy="20125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3CA74817-0FF6-B395-09CE-CFED222DC9E0}"/>
              </a:ext>
            </a:extLst>
          </p:cNvPr>
          <p:cNvSpPr txBox="1"/>
          <p:nvPr/>
        </p:nvSpPr>
        <p:spPr>
          <a:xfrm>
            <a:off x="402899" y="6363759"/>
            <a:ext cx="2940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Landing </a:t>
            </a:r>
            <a:r>
              <a:rPr lang="en-US" sz="1600" b="1" dirty="0">
                <a:solidFill>
                  <a:srgbClr val="323130"/>
                </a:solidFill>
                <a:latin typeface="Segoe UI" panose="020B0502040204020203" pitchFamily="34" charset="0"/>
              </a:rPr>
              <a:t>Z</a:t>
            </a:r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one Thickness</a:t>
            </a:r>
            <a:endParaRPr lang="en-CA" sz="1600" b="1" dirty="0"/>
          </a:p>
        </p:txBody>
      </p:sp>
      <p:sp>
        <p:nvSpPr>
          <p:cNvPr id="92" name="Content Placeholder 3">
            <a:extLst>
              <a:ext uri="{FF2B5EF4-FFF2-40B4-BE49-F238E27FC236}">
                <a16:creationId xmlns:a16="http://schemas.microsoft.com/office/drawing/2014/main" id="{DD3BF342-E34B-E1F1-3FE0-1FB139B334D6}"/>
              </a:ext>
            </a:extLst>
          </p:cNvPr>
          <p:cNvSpPr txBox="1">
            <a:spLocks/>
          </p:cNvSpPr>
          <p:nvPr/>
        </p:nvSpPr>
        <p:spPr>
          <a:xfrm>
            <a:off x="5865134" y="6458595"/>
            <a:ext cx="4724520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/>
              <a:t>EZone</a:t>
            </a:r>
            <a:r>
              <a:rPr lang="en-US" sz="1600" dirty="0"/>
              <a:t> barrier thickness as a limit to OGIP map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800989B-84FF-C1B4-35E9-65D1E3137176}"/>
              </a:ext>
            </a:extLst>
          </p:cNvPr>
          <p:cNvSpPr/>
          <p:nvPr/>
        </p:nvSpPr>
        <p:spPr>
          <a:xfrm>
            <a:off x="7391999" y="2113369"/>
            <a:ext cx="1748589" cy="1636295"/>
          </a:xfrm>
          <a:custGeom>
            <a:avLst/>
            <a:gdLst>
              <a:gd name="connsiteX0" fmla="*/ 0 w 1748589"/>
              <a:gd name="connsiteY0" fmla="*/ 0 h 1636295"/>
              <a:gd name="connsiteX1" fmla="*/ 20052 w 1748589"/>
              <a:gd name="connsiteY1" fmla="*/ 8021 h 1636295"/>
              <a:gd name="connsiteX2" fmla="*/ 24063 w 1748589"/>
              <a:gd name="connsiteY2" fmla="*/ 24063 h 1636295"/>
              <a:gd name="connsiteX3" fmla="*/ 36094 w 1748589"/>
              <a:gd name="connsiteY3" fmla="*/ 36095 h 1636295"/>
              <a:gd name="connsiteX4" fmla="*/ 40105 w 1748589"/>
              <a:gd name="connsiteY4" fmla="*/ 48127 h 1636295"/>
              <a:gd name="connsiteX5" fmla="*/ 76200 w 1748589"/>
              <a:gd name="connsiteY5" fmla="*/ 64169 h 1636295"/>
              <a:gd name="connsiteX6" fmla="*/ 88231 w 1748589"/>
              <a:gd name="connsiteY6" fmla="*/ 76200 h 1636295"/>
              <a:gd name="connsiteX7" fmla="*/ 100263 w 1748589"/>
              <a:gd name="connsiteY7" fmla="*/ 80211 h 1636295"/>
              <a:gd name="connsiteX8" fmla="*/ 104273 w 1748589"/>
              <a:gd name="connsiteY8" fmla="*/ 92242 h 1636295"/>
              <a:gd name="connsiteX9" fmla="*/ 120315 w 1748589"/>
              <a:gd name="connsiteY9" fmla="*/ 104274 h 1636295"/>
              <a:gd name="connsiteX10" fmla="*/ 144378 w 1748589"/>
              <a:gd name="connsiteY10" fmla="*/ 136358 h 1636295"/>
              <a:gd name="connsiteX11" fmla="*/ 148389 w 1748589"/>
              <a:gd name="connsiteY11" fmla="*/ 148390 h 1636295"/>
              <a:gd name="connsiteX12" fmla="*/ 160421 w 1748589"/>
              <a:gd name="connsiteY12" fmla="*/ 156411 h 1636295"/>
              <a:gd name="connsiteX13" fmla="*/ 200526 w 1748589"/>
              <a:gd name="connsiteY13" fmla="*/ 176463 h 1636295"/>
              <a:gd name="connsiteX14" fmla="*/ 212557 w 1748589"/>
              <a:gd name="connsiteY14" fmla="*/ 184484 h 1636295"/>
              <a:gd name="connsiteX15" fmla="*/ 228600 w 1748589"/>
              <a:gd name="connsiteY15" fmla="*/ 196516 h 1636295"/>
              <a:gd name="connsiteX16" fmla="*/ 248652 w 1748589"/>
              <a:gd name="connsiteY16" fmla="*/ 204537 h 1636295"/>
              <a:gd name="connsiteX17" fmla="*/ 264694 w 1748589"/>
              <a:gd name="connsiteY17" fmla="*/ 212558 h 1636295"/>
              <a:gd name="connsiteX18" fmla="*/ 280736 w 1748589"/>
              <a:gd name="connsiteY18" fmla="*/ 216569 h 1636295"/>
              <a:gd name="connsiteX19" fmla="*/ 316831 w 1748589"/>
              <a:gd name="connsiteY19" fmla="*/ 236621 h 1636295"/>
              <a:gd name="connsiteX20" fmla="*/ 344905 w 1748589"/>
              <a:gd name="connsiteY20" fmla="*/ 244642 h 1636295"/>
              <a:gd name="connsiteX21" fmla="*/ 360947 w 1748589"/>
              <a:gd name="connsiteY21" fmla="*/ 252663 h 1636295"/>
              <a:gd name="connsiteX22" fmla="*/ 385010 w 1748589"/>
              <a:gd name="connsiteY22" fmla="*/ 256674 h 1636295"/>
              <a:gd name="connsiteX23" fmla="*/ 437147 w 1748589"/>
              <a:gd name="connsiteY23" fmla="*/ 268705 h 1636295"/>
              <a:gd name="connsiteX24" fmla="*/ 449178 w 1748589"/>
              <a:gd name="connsiteY24" fmla="*/ 272716 h 1636295"/>
              <a:gd name="connsiteX25" fmla="*/ 489284 w 1748589"/>
              <a:gd name="connsiteY25" fmla="*/ 284748 h 1636295"/>
              <a:gd name="connsiteX26" fmla="*/ 521368 w 1748589"/>
              <a:gd name="connsiteY26" fmla="*/ 296779 h 1636295"/>
              <a:gd name="connsiteX27" fmla="*/ 617621 w 1748589"/>
              <a:gd name="connsiteY27" fmla="*/ 320842 h 1636295"/>
              <a:gd name="connsiteX28" fmla="*/ 641684 w 1748589"/>
              <a:gd name="connsiteY28" fmla="*/ 328863 h 1636295"/>
              <a:gd name="connsiteX29" fmla="*/ 681789 w 1748589"/>
              <a:gd name="connsiteY29" fmla="*/ 344905 h 1636295"/>
              <a:gd name="connsiteX30" fmla="*/ 685800 w 1748589"/>
              <a:gd name="connsiteY30" fmla="*/ 356937 h 1636295"/>
              <a:gd name="connsiteX31" fmla="*/ 697831 w 1748589"/>
              <a:gd name="connsiteY31" fmla="*/ 360948 h 1636295"/>
              <a:gd name="connsiteX32" fmla="*/ 721894 w 1748589"/>
              <a:gd name="connsiteY32" fmla="*/ 372979 h 1636295"/>
              <a:gd name="connsiteX33" fmla="*/ 741947 w 1748589"/>
              <a:gd name="connsiteY33" fmla="*/ 389021 h 1636295"/>
              <a:gd name="connsiteX34" fmla="*/ 770021 w 1748589"/>
              <a:gd name="connsiteY34" fmla="*/ 405063 h 1636295"/>
              <a:gd name="connsiteX35" fmla="*/ 806115 w 1748589"/>
              <a:gd name="connsiteY35" fmla="*/ 437148 h 1636295"/>
              <a:gd name="connsiteX36" fmla="*/ 818147 w 1748589"/>
              <a:gd name="connsiteY36" fmla="*/ 441158 h 1636295"/>
              <a:gd name="connsiteX37" fmla="*/ 834189 w 1748589"/>
              <a:gd name="connsiteY37" fmla="*/ 457200 h 1636295"/>
              <a:gd name="connsiteX38" fmla="*/ 846221 w 1748589"/>
              <a:gd name="connsiteY38" fmla="*/ 481263 h 1636295"/>
              <a:gd name="connsiteX39" fmla="*/ 862263 w 1748589"/>
              <a:gd name="connsiteY39" fmla="*/ 505327 h 1636295"/>
              <a:gd name="connsiteX40" fmla="*/ 850231 w 1748589"/>
              <a:gd name="connsiteY40" fmla="*/ 577516 h 1636295"/>
              <a:gd name="connsiteX41" fmla="*/ 786063 w 1748589"/>
              <a:gd name="connsiteY41" fmla="*/ 593558 h 1636295"/>
              <a:gd name="connsiteX42" fmla="*/ 762000 w 1748589"/>
              <a:gd name="connsiteY42" fmla="*/ 605590 h 1636295"/>
              <a:gd name="connsiteX43" fmla="*/ 753978 w 1748589"/>
              <a:gd name="connsiteY43" fmla="*/ 617621 h 1636295"/>
              <a:gd name="connsiteX44" fmla="*/ 725905 w 1748589"/>
              <a:gd name="connsiteY44" fmla="*/ 641684 h 1636295"/>
              <a:gd name="connsiteX45" fmla="*/ 705852 w 1748589"/>
              <a:gd name="connsiteY45" fmla="*/ 657727 h 1636295"/>
              <a:gd name="connsiteX46" fmla="*/ 693821 w 1748589"/>
              <a:gd name="connsiteY46" fmla="*/ 669758 h 1636295"/>
              <a:gd name="connsiteX47" fmla="*/ 677778 w 1748589"/>
              <a:gd name="connsiteY47" fmla="*/ 681790 h 1636295"/>
              <a:gd name="connsiteX48" fmla="*/ 653715 w 1748589"/>
              <a:gd name="connsiteY48" fmla="*/ 709863 h 1636295"/>
              <a:gd name="connsiteX49" fmla="*/ 637673 w 1748589"/>
              <a:gd name="connsiteY49" fmla="*/ 725905 h 1636295"/>
              <a:gd name="connsiteX50" fmla="*/ 649705 w 1748589"/>
              <a:gd name="connsiteY50" fmla="*/ 766011 h 1636295"/>
              <a:gd name="connsiteX51" fmla="*/ 661736 w 1748589"/>
              <a:gd name="connsiteY51" fmla="*/ 770021 h 1636295"/>
              <a:gd name="connsiteX52" fmla="*/ 681789 w 1748589"/>
              <a:gd name="connsiteY52" fmla="*/ 794084 h 1636295"/>
              <a:gd name="connsiteX53" fmla="*/ 697831 w 1748589"/>
              <a:gd name="connsiteY53" fmla="*/ 830179 h 1636295"/>
              <a:gd name="connsiteX54" fmla="*/ 701842 w 1748589"/>
              <a:gd name="connsiteY54" fmla="*/ 846221 h 1636295"/>
              <a:gd name="connsiteX55" fmla="*/ 721894 w 1748589"/>
              <a:gd name="connsiteY55" fmla="*/ 850232 h 1636295"/>
              <a:gd name="connsiteX56" fmla="*/ 737936 w 1748589"/>
              <a:gd name="connsiteY56" fmla="*/ 858253 h 1636295"/>
              <a:gd name="connsiteX57" fmla="*/ 749968 w 1748589"/>
              <a:gd name="connsiteY57" fmla="*/ 862263 h 1636295"/>
              <a:gd name="connsiteX58" fmla="*/ 766010 w 1748589"/>
              <a:gd name="connsiteY58" fmla="*/ 874295 h 1636295"/>
              <a:gd name="connsiteX59" fmla="*/ 838200 w 1748589"/>
              <a:gd name="connsiteY59" fmla="*/ 886327 h 1636295"/>
              <a:gd name="connsiteX60" fmla="*/ 862263 w 1748589"/>
              <a:gd name="connsiteY60" fmla="*/ 890337 h 1636295"/>
              <a:gd name="connsiteX61" fmla="*/ 886326 w 1748589"/>
              <a:gd name="connsiteY61" fmla="*/ 898358 h 1636295"/>
              <a:gd name="connsiteX62" fmla="*/ 918410 w 1748589"/>
              <a:gd name="connsiteY62" fmla="*/ 902369 h 1636295"/>
              <a:gd name="connsiteX63" fmla="*/ 1054768 w 1748589"/>
              <a:gd name="connsiteY63" fmla="*/ 890337 h 1636295"/>
              <a:gd name="connsiteX64" fmla="*/ 1090863 w 1748589"/>
              <a:gd name="connsiteY64" fmla="*/ 874295 h 1636295"/>
              <a:gd name="connsiteX65" fmla="*/ 1106905 w 1748589"/>
              <a:gd name="connsiteY65" fmla="*/ 866274 h 1636295"/>
              <a:gd name="connsiteX66" fmla="*/ 1183105 w 1748589"/>
              <a:gd name="connsiteY66" fmla="*/ 870284 h 1636295"/>
              <a:gd name="connsiteX67" fmla="*/ 1227221 w 1748589"/>
              <a:gd name="connsiteY67" fmla="*/ 882316 h 1636295"/>
              <a:gd name="connsiteX68" fmla="*/ 1307431 w 1748589"/>
              <a:gd name="connsiteY68" fmla="*/ 914400 h 1636295"/>
              <a:gd name="connsiteX69" fmla="*/ 1331494 w 1748589"/>
              <a:gd name="connsiteY69" fmla="*/ 930442 h 1636295"/>
              <a:gd name="connsiteX70" fmla="*/ 1371600 w 1748589"/>
              <a:gd name="connsiteY70" fmla="*/ 978569 h 1636295"/>
              <a:gd name="connsiteX71" fmla="*/ 1383631 w 1748589"/>
              <a:gd name="connsiteY71" fmla="*/ 1030705 h 1636295"/>
              <a:gd name="connsiteX72" fmla="*/ 1399673 w 1748589"/>
              <a:gd name="connsiteY72" fmla="*/ 1074821 h 1636295"/>
              <a:gd name="connsiteX73" fmla="*/ 1411705 w 1748589"/>
              <a:gd name="connsiteY73" fmla="*/ 1078832 h 1636295"/>
              <a:gd name="connsiteX74" fmla="*/ 1439778 w 1748589"/>
              <a:gd name="connsiteY74" fmla="*/ 1102895 h 1636295"/>
              <a:gd name="connsiteX75" fmla="*/ 1451810 w 1748589"/>
              <a:gd name="connsiteY75" fmla="*/ 1114927 h 1636295"/>
              <a:gd name="connsiteX76" fmla="*/ 1499936 w 1748589"/>
              <a:gd name="connsiteY76" fmla="*/ 1151021 h 1636295"/>
              <a:gd name="connsiteX77" fmla="*/ 1528010 w 1748589"/>
              <a:gd name="connsiteY77" fmla="*/ 1171074 h 1636295"/>
              <a:gd name="connsiteX78" fmla="*/ 1556084 w 1748589"/>
              <a:gd name="connsiteY78" fmla="*/ 1195137 h 1636295"/>
              <a:gd name="connsiteX79" fmla="*/ 1568115 w 1748589"/>
              <a:gd name="connsiteY79" fmla="*/ 1199148 h 1636295"/>
              <a:gd name="connsiteX80" fmla="*/ 1600200 w 1748589"/>
              <a:gd name="connsiteY80" fmla="*/ 1235242 h 1636295"/>
              <a:gd name="connsiteX81" fmla="*/ 1616242 w 1748589"/>
              <a:gd name="connsiteY81" fmla="*/ 1247274 h 1636295"/>
              <a:gd name="connsiteX82" fmla="*/ 1640305 w 1748589"/>
              <a:gd name="connsiteY82" fmla="*/ 1271337 h 1636295"/>
              <a:gd name="connsiteX83" fmla="*/ 1664368 w 1748589"/>
              <a:gd name="connsiteY83" fmla="*/ 1287379 h 1636295"/>
              <a:gd name="connsiteX84" fmla="*/ 1692442 w 1748589"/>
              <a:gd name="connsiteY84" fmla="*/ 1307432 h 1636295"/>
              <a:gd name="connsiteX85" fmla="*/ 1708484 w 1748589"/>
              <a:gd name="connsiteY85" fmla="*/ 1327484 h 1636295"/>
              <a:gd name="connsiteX86" fmla="*/ 1716505 w 1748589"/>
              <a:gd name="connsiteY86" fmla="*/ 1343527 h 1636295"/>
              <a:gd name="connsiteX87" fmla="*/ 1720515 w 1748589"/>
              <a:gd name="connsiteY87" fmla="*/ 1359569 h 1636295"/>
              <a:gd name="connsiteX88" fmla="*/ 1732547 w 1748589"/>
              <a:gd name="connsiteY88" fmla="*/ 1387642 h 1636295"/>
              <a:gd name="connsiteX89" fmla="*/ 1736557 w 1748589"/>
              <a:gd name="connsiteY89" fmla="*/ 1411705 h 1636295"/>
              <a:gd name="connsiteX90" fmla="*/ 1748589 w 1748589"/>
              <a:gd name="connsiteY90" fmla="*/ 1479884 h 1636295"/>
              <a:gd name="connsiteX91" fmla="*/ 1740568 w 1748589"/>
              <a:gd name="connsiteY91" fmla="*/ 1584158 h 1636295"/>
              <a:gd name="connsiteX92" fmla="*/ 1736557 w 1748589"/>
              <a:gd name="connsiteY92" fmla="*/ 1596190 h 1636295"/>
              <a:gd name="connsiteX93" fmla="*/ 1712494 w 1748589"/>
              <a:gd name="connsiteY93" fmla="*/ 1604211 h 1636295"/>
              <a:gd name="connsiteX94" fmla="*/ 1700463 w 1748589"/>
              <a:gd name="connsiteY94" fmla="*/ 1616242 h 1636295"/>
              <a:gd name="connsiteX95" fmla="*/ 1696452 w 1748589"/>
              <a:gd name="connsiteY95" fmla="*/ 1628274 h 1636295"/>
              <a:gd name="connsiteX96" fmla="*/ 1684421 w 1748589"/>
              <a:gd name="connsiteY96" fmla="*/ 1636295 h 163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748589" h="1636295">
                <a:moveTo>
                  <a:pt x="0" y="0"/>
                </a:moveTo>
                <a:cubicBezTo>
                  <a:pt x="6684" y="2674"/>
                  <a:pt x="14962" y="2931"/>
                  <a:pt x="20052" y="8021"/>
                </a:cubicBezTo>
                <a:cubicBezTo>
                  <a:pt x="23950" y="11919"/>
                  <a:pt x="21328" y="19277"/>
                  <a:pt x="24063" y="24063"/>
                </a:cubicBezTo>
                <a:cubicBezTo>
                  <a:pt x="26877" y="28987"/>
                  <a:pt x="32084" y="32084"/>
                  <a:pt x="36094" y="36095"/>
                </a:cubicBezTo>
                <a:cubicBezTo>
                  <a:pt x="37431" y="40106"/>
                  <a:pt x="37464" y="44826"/>
                  <a:pt x="40105" y="48127"/>
                </a:cubicBezTo>
                <a:cubicBezTo>
                  <a:pt x="47039" y="56794"/>
                  <a:pt x="68847" y="61718"/>
                  <a:pt x="76200" y="64169"/>
                </a:cubicBezTo>
                <a:cubicBezTo>
                  <a:pt x="80210" y="68179"/>
                  <a:pt x="83512" y="73054"/>
                  <a:pt x="88231" y="76200"/>
                </a:cubicBezTo>
                <a:cubicBezTo>
                  <a:pt x="91749" y="78545"/>
                  <a:pt x="97274" y="77222"/>
                  <a:pt x="100263" y="80211"/>
                </a:cubicBezTo>
                <a:cubicBezTo>
                  <a:pt x="103252" y="83200"/>
                  <a:pt x="101567" y="88995"/>
                  <a:pt x="104273" y="92242"/>
                </a:cubicBezTo>
                <a:cubicBezTo>
                  <a:pt x="108552" y="97377"/>
                  <a:pt x="114968" y="100263"/>
                  <a:pt x="120315" y="104274"/>
                </a:cubicBezTo>
                <a:cubicBezTo>
                  <a:pt x="142400" y="148445"/>
                  <a:pt x="110596" y="89064"/>
                  <a:pt x="144378" y="136358"/>
                </a:cubicBezTo>
                <a:cubicBezTo>
                  <a:pt x="146835" y="139798"/>
                  <a:pt x="145748" y="145089"/>
                  <a:pt x="148389" y="148390"/>
                </a:cubicBezTo>
                <a:cubicBezTo>
                  <a:pt x="151400" y="152154"/>
                  <a:pt x="156565" y="153519"/>
                  <a:pt x="160421" y="156411"/>
                </a:cubicBezTo>
                <a:cubicBezTo>
                  <a:pt x="188103" y="177173"/>
                  <a:pt x="170242" y="170407"/>
                  <a:pt x="200526" y="176463"/>
                </a:cubicBezTo>
                <a:cubicBezTo>
                  <a:pt x="204536" y="179137"/>
                  <a:pt x="208635" y="181682"/>
                  <a:pt x="212557" y="184484"/>
                </a:cubicBezTo>
                <a:cubicBezTo>
                  <a:pt x="217996" y="188369"/>
                  <a:pt x="222757" y="193270"/>
                  <a:pt x="228600" y="196516"/>
                </a:cubicBezTo>
                <a:cubicBezTo>
                  <a:pt x="234893" y="200012"/>
                  <a:pt x="242074" y="201613"/>
                  <a:pt x="248652" y="204537"/>
                </a:cubicBezTo>
                <a:cubicBezTo>
                  <a:pt x="254115" y="206965"/>
                  <a:pt x="259096" y="210459"/>
                  <a:pt x="264694" y="212558"/>
                </a:cubicBezTo>
                <a:cubicBezTo>
                  <a:pt x="269855" y="214493"/>
                  <a:pt x="275618" y="214522"/>
                  <a:pt x="280736" y="216569"/>
                </a:cubicBezTo>
                <a:cubicBezTo>
                  <a:pt x="341185" y="240748"/>
                  <a:pt x="280100" y="218255"/>
                  <a:pt x="316831" y="236621"/>
                </a:cubicBezTo>
                <a:cubicBezTo>
                  <a:pt x="322588" y="239499"/>
                  <a:pt x="339761" y="243356"/>
                  <a:pt x="344905" y="244642"/>
                </a:cubicBezTo>
                <a:cubicBezTo>
                  <a:pt x="350252" y="247316"/>
                  <a:pt x="355221" y="250945"/>
                  <a:pt x="360947" y="252663"/>
                </a:cubicBezTo>
                <a:cubicBezTo>
                  <a:pt x="368736" y="255000"/>
                  <a:pt x="377053" y="254999"/>
                  <a:pt x="385010" y="256674"/>
                </a:cubicBezTo>
                <a:cubicBezTo>
                  <a:pt x="402463" y="260348"/>
                  <a:pt x="419844" y="264379"/>
                  <a:pt x="437147" y="268705"/>
                </a:cubicBezTo>
                <a:cubicBezTo>
                  <a:pt x="441248" y="269730"/>
                  <a:pt x="445138" y="271473"/>
                  <a:pt x="449178" y="272716"/>
                </a:cubicBezTo>
                <a:lnTo>
                  <a:pt x="489284" y="284748"/>
                </a:lnTo>
                <a:cubicBezTo>
                  <a:pt x="511414" y="299502"/>
                  <a:pt x="490328" y="287650"/>
                  <a:pt x="521368" y="296779"/>
                </a:cubicBezTo>
                <a:cubicBezTo>
                  <a:pt x="604484" y="321224"/>
                  <a:pt x="534001" y="306906"/>
                  <a:pt x="617621" y="320842"/>
                </a:cubicBezTo>
                <a:cubicBezTo>
                  <a:pt x="625642" y="323516"/>
                  <a:pt x="633767" y="325894"/>
                  <a:pt x="641684" y="328863"/>
                </a:cubicBezTo>
                <a:cubicBezTo>
                  <a:pt x="655165" y="333919"/>
                  <a:pt x="681789" y="344905"/>
                  <a:pt x="681789" y="344905"/>
                </a:cubicBezTo>
                <a:cubicBezTo>
                  <a:pt x="683126" y="348916"/>
                  <a:pt x="682811" y="353948"/>
                  <a:pt x="685800" y="356937"/>
                </a:cubicBezTo>
                <a:cubicBezTo>
                  <a:pt x="688789" y="359926"/>
                  <a:pt x="694050" y="359057"/>
                  <a:pt x="697831" y="360948"/>
                </a:cubicBezTo>
                <a:cubicBezTo>
                  <a:pt x="728921" y="376493"/>
                  <a:pt x="691662" y="362902"/>
                  <a:pt x="721894" y="372979"/>
                </a:cubicBezTo>
                <a:cubicBezTo>
                  <a:pt x="739834" y="399890"/>
                  <a:pt x="718700" y="373523"/>
                  <a:pt x="741947" y="389021"/>
                </a:cubicBezTo>
                <a:cubicBezTo>
                  <a:pt x="770620" y="408136"/>
                  <a:pt x="736089" y="396582"/>
                  <a:pt x="770021" y="405063"/>
                </a:cubicBezTo>
                <a:cubicBezTo>
                  <a:pt x="780889" y="415932"/>
                  <a:pt x="792347" y="429281"/>
                  <a:pt x="806115" y="437148"/>
                </a:cubicBezTo>
                <a:cubicBezTo>
                  <a:pt x="809786" y="439245"/>
                  <a:pt x="814136" y="439821"/>
                  <a:pt x="818147" y="441158"/>
                </a:cubicBezTo>
                <a:cubicBezTo>
                  <a:pt x="823494" y="446505"/>
                  <a:pt x="829852" y="451005"/>
                  <a:pt x="834189" y="457200"/>
                </a:cubicBezTo>
                <a:cubicBezTo>
                  <a:pt x="839332" y="464547"/>
                  <a:pt x="841702" y="473517"/>
                  <a:pt x="846221" y="481263"/>
                </a:cubicBezTo>
                <a:cubicBezTo>
                  <a:pt x="851078" y="489590"/>
                  <a:pt x="856916" y="497306"/>
                  <a:pt x="862263" y="505327"/>
                </a:cubicBezTo>
                <a:cubicBezTo>
                  <a:pt x="858252" y="529390"/>
                  <a:pt x="862334" y="556335"/>
                  <a:pt x="850231" y="577516"/>
                </a:cubicBezTo>
                <a:cubicBezTo>
                  <a:pt x="844890" y="586863"/>
                  <a:pt x="797086" y="591983"/>
                  <a:pt x="786063" y="593558"/>
                </a:cubicBezTo>
                <a:cubicBezTo>
                  <a:pt x="778042" y="597569"/>
                  <a:pt x="769174" y="600209"/>
                  <a:pt x="762000" y="605590"/>
                </a:cubicBezTo>
                <a:cubicBezTo>
                  <a:pt x="758144" y="608482"/>
                  <a:pt x="757064" y="613918"/>
                  <a:pt x="753978" y="617621"/>
                </a:cubicBezTo>
                <a:cubicBezTo>
                  <a:pt x="744664" y="628797"/>
                  <a:pt x="737712" y="632829"/>
                  <a:pt x="725905" y="641684"/>
                </a:cubicBezTo>
                <a:cubicBezTo>
                  <a:pt x="707967" y="668592"/>
                  <a:pt x="729098" y="642230"/>
                  <a:pt x="705852" y="657727"/>
                </a:cubicBezTo>
                <a:cubicBezTo>
                  <a:pt x="701133" y="660873"/>
                  <a:pt x="698127" y="666067"/>
                  <a:pt x="693821" y="669758"/>
                </a:cubicBezTo>
                <a:cubicBezTo>
                  <a:pt x="688746" y="674108"/>
                  <a:pt x="682809" y="677388"/>
                  <a:pt x="677778" y="681790"/>
                </a:cubicBezTo>
                <a:cubicBezTo>
                  <a:pt x="644762" y="710678"/>
                  <a:pt x="674577" y="685524"/>
                  <a:pt x="653715" y="709863"/>
                </a:cubicBezTo>
                <a:cubicBezTo>
                  <a:pt x="648793" y="715605"/>
                  <a:pt x="643020" y="720558"/>
                  <a:pt x="637673" y="725905"/>
                </a:cubicBezTo>
                <a:cubicBezTo>
                  <a:pt x="639428" y="738190"/>
                  <a:pt x="637938" y="756598"/>
                  <a:pt x="649705" y="766011"/>
                </a:cubicBezTo>
                <a:cubicBezTo>
                  <a:pt x="653006" y="768652"/>
                  <a:pt x="657726" y="768684"/>
                  <a:pt x="661736" y="770021"/>
                </a:cubicBezTo>
                <a:cubicBezTo>
                  <a:pt x="669291" y="777576"/>
                  <a:pt x="677323" y="784035"/>
                  <a:pt x="681789" y="794084"/>
                </a:cubicBezTo>
                <a:cubicBezTo>
                  <a:pt x="700879" y="837038"/>
                  <a:pt x="679679" y="802951"/>
                  <a:pt x="697831" y="830179"/>
                </a:cubicBezTo>
                <a:cubicBezTo>
                  <a:pt x="699168" y="835526"/>
                  <a:pt x="697608" y="842692"/>
                  <a:pt x="701842" y="846221"/>
                </a:cubicBezTo>
                <a:cubicBezTo>
                  <a:pt x="707078" y="850585"/>
                  <a:pt x="715427" y="848076"/>
                  <a:pt x="721894" y="850232"/>
                </a:cubicBezTo>
                <a:cubicBezTo>
                  <a:pt x="727566" y="852123"/>
                  <a:pt x="732441" y="855898"/>
                  <a:pt x="737936" y="858253"/>
                </a:cubicBezTo>
                <a:cubicBezTo>
                  <a:pt x="741822" y="859918"/>
                  <a:pt x="745957" y="860926"/>
                  <a:pt x="749968" y="862263"/>
                </a:cubicBezTo>
                <a:cubicBezTo>
                  <a:pt x="755315" y="866274"/>
                  <a:pt x="759840" y="871724"/>
                  <a:pt x="766010" y="874295"/>
                </a:cubicBezTo>
                <a:cubicBezTo>
                  <a:pt x="788936" y="883848"/>
                  <a:pt x="814172" y="883324"/>
                  <a:pt x="838200" y="886327"/>
                </a:cubicBezTo>
                <a:cubicBezTo>
                  <a:pt x="846269" y="887336"/>
                  <a:pt x="854242" y="889000"/>
                  <a:pt x="862263" y="890337"/>
                </a:cubicBezTo>
                <a:cubicBezTo>
                  <a:pt x="870284" y="893011"/>
                  <a:pt x="878059" y="896586"/>
                  <a:pt x="886326" y="898358"/>
                </a:cubicBezTo>
                <a:cubicBezTo>
                  <a:pt x="896865" y="900616"/>
                  <a:pt x="907636" y="902677"/>
                  <a:pt x="918410" y="902369"/>
                </a:cubicBezTo>
                <a:cubicBezTo>
                  <a:pt x="989259" y="900345"/>
                  <a:pt x="1003104" y="897718"/>
                  <a:pt x="1054768" y="890337"/>
                </a:cubicBezTo>
                <a:lnTo>
                  <a:pt x="1090863" y="874295"/>
                </a:lnTo>
                <a:cubicBezTo>
                  <a:pt x="1096291" y="871790"/>
                  <a:pt x="1100932" y="866534"/>
                  <a:pt x="1106905" y="866274"/>
                </a:cubicBezTo>
                <a:lnTo>
                  <a:pt x="1183105" y="870284"/>
                </a:lnTo>
                <a:cubicBezTo>
                  <a:pt x="1239686" y="878368"/>
                  <a:pt x="1188436" y="868026"/>
                  <a:pt x="1227221" y="882316"/>
                </a:cubicBezTo>
                <a:cubicBezTo>
                  <a:pt x="1289559" y="905283"/>
                  <a:pt x="1271176" y="891329"/>
                  <a:pt x="1307431" y="914400"/>
                </a:cubicBezTo>
                <a:cubicBezTo>
                  <a:pt x="1315564" y="919575"/>
                  <a:pt x="1325710" y="922730"/>
                  <a:pt x="1331494" y="930442"/>
                </a:cubicBezTo>
                <a:cubicBezTo>
                  <a:pt x="1360094" y="968577"/>
                  <a:pt x="1346104" y="953074"/>
                  <a:pt x="1371600" y="978569"/>
                </a:cubicBezTo>
                <a:cubicBezTo>
                  <a:pt x="1377924" y="1022843"/>
                  <a:pt x="1371620" y="990670"/>
                  <a:pt x="1383631" y="1030705"/>
                </a:cubicBezTo>
                <a:cubicBezTo>
                  <a:pt x="1388426" y="1046687"/>
                  <a:pt x="1388584" y="1060035"/>
                  <a:pt x="1399673" y="1074821"/>
                </a:cubicBezTo>
                <a:cubicBezTo>
                  <a:pt x="1402210" y="1078203"/>
                  <a:pt x="1407694" y="1077495"/>
                  <a:pt x="1411705" y="1078832"/>
                </a:cubicBezTo>
                <a:cubicBezTo>
                  <a:pt x="1441559" y="1108686"/>
                  <a:pt x="1403764" y="1072025"/>
                  <a:pt x="1439778" y="1102895"/>
                </a:cubicBezTo>
                <a:cubicBezTo>
                  <a:pt x="1444084" y="1106586"/>
                  <a:pt x="1447453" y="1111296"/>
                  <a:pt x="1451810" y="1114927"/>
                </a:cubicBezTo>
                <a:cubicBezTo>
                  <a:pt x="1478404" y="1137089"/>
                  <a:pt x="1479430" y="1137350"/>
                  <a:pt x="1499936" y="1151021"/>
                </a:cubicBezTo>
                <a:cubicBezTo>
                  <a:pt x="1514577" y="1180303"/>
                  <a:pt x="1498023" y="1157746"/>
                  <a:pt x="1528010" y="1171074"/>
                </a:cubicBezTo>
                <a:cubicBezTo>
                  <a:pt x="1549914" y="1180809"/>
                  <a:pt x="1538202" y="1183215"/>
                  <a:pt x="1556084" y="1195137"/>
                </a:cubicBezTo>
                <a:cubicBezTo>
                  <a:pt x="1559601" y="1197482"/>
                  <a:pt x="1564105" y="1197811"/>
                  <a:pt x="1568115" y="1199148"/>
                </a:cubicBezTo>
                <a:cubicBezTo>
                  <a:pt x="1578538" y="1214782"/>
                  <a:pt x="1581884" y="1221504"/>
                  <a:pt x="1600200" y="1235242"/>
                </a:cubicBezTo>
                <a:cubicBezTo>
                  <a:pt x="1605547" y="1239253"/>
                  <a:pt x="1611274" y="1242802"/>
                  <a:pt x="1616242" y="1247274"/>
                </a:cubicBezTo>
                <a:cubicBezTo>
                  <a:pt x="1624673" y="1254862"/>
                  <a:pt x="1630867" y="1265045"/>
                  <a:pt x="1640305" y="1271337"/>
                </a:cubicBezTo>
                <a:cubicBezTo>
                  <a:pt x="1648326" y="1276684"/>
                  <a:pt x="1656442" y="1281892"/>
                  <a:pt x="1664368" y="1287379"/>
                </a:cubicBezTo>
                <a:cubicBezTo>
                  <a:pt x="1673823" y="1293925"/>
                  <a:pt x="1692442" y="1307432"/>
                  <a:pt x="1692442" y="1307432"/>
                </a:cubicBezTo>
                <a:cubicBezTo>
                  <a:pt x="1702016" y="1336158"/>
                  <a:pt x="1688328" y="1303296"/>
                  <a:pt x="1708484" y="1327484"/>
                </a:cubicBezTo>
                <a:cubicBezTo>
                  <a:pt x="1712311" y="1332077"/>
                  <a:pt x="1713831" y="1338179"/>
                  <a:pt x="1716505" y="1343527"/>
                </a:cubicBezTo>
                <a:cubicBezTo>
                  <a:pt x="1717842" y="1348874"/>
                  <a:pt x="1718631" y="1354389"/>
                  <a:pt x="1720515" y="1359569"/>
                </a:cubicBezTo>
                <a:cubicBezTo>
                  <a:pt x="1723994" y="1369137"/>
                  <a:pt x="1729553" y="1377911"/>
                  <a:pt x="1732547" y="1387642"/>
                </a:cubicBezTo>
                <a:cubicBezTo>
                  <a:pt x="1734938" y="1395414"/>
                  <a:pt x="1734962" y="1403731"/>
                  <a:pt x="1736557" y="1411705"/>
                </a:cubicBezTo>
                <a:cubicBezTo>
                  <a:pt x="1748644" y="1472142"/>
                  <a:pt x="1741538" y="1423484"/>
                  <a:pt x="1748589" y="1479884"/>
                </a:cubicBezTo>
                <a:cubicBezTo>
                  <a:pt x="1745915" y="1514642"/>
                  <a:pt x="1744155" y="1549482"/>
                  <a:pt x="1740568" y="1584158"/>
                </a:cubicBezTo>
                <a:cubicBezTo>
                  <a:pt x="1740133" y="1588363"/>
                  <a:pt x="1739997" y="1593733"/>
                  <a:pt x="1736557" y="1596190"/>
                </a:cubicBezTo>
                <a:cubicBezTo>
                  <a:pt x="1729677" y="1601104"/>
                  <a:pt x="1712494" y="1604211"/>
                  <a:pt x="1712494" y="1604211"/>
                </a:cubicBezTo>
                <a:cubicBezTo>
                  <a:pt x="1708484" y="1608221"/>
                  <a:pt x="1703609" y="1611523"/>
                  <a:pt x="1700463" y="1616242"/>
                </a:cubicBezTo>
                <a:cubicBezTo>
                  <a:pt x="1698118" y="1619760"/>
                  <a:pt x="1699093" y="1624973"/>
                  <a:pt x="1696452" y="1628274"/>
                </a:cubicBezTo>
                <a:cubicBezTo>
                  <a:pt x="1693441" y="1632038"/>
                  <a:pt x="1688431" y="1633621"/>
                  <a:pt x="1684421" y="1636295"/>
                </a:cubicBezTo>
              </a:path>
            </a:pathLst>
          </a:custGeom>
          <a:noFill/>
          <a:ln w="31750">
            <a:solidFill>
              <a:srgbClr val="00F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B3E1201-DA5C-CE44-3FC3-1CF465446CCB}"/>
              </a:ext>
            </a:extLst>
          </p:cNvPr>
          <p:cNvSpPr txBox="1"/>
          <p:nvPr/>
        </p:nvSpPr>
        <p:spPr>
          <a:xfrm>
            <a:off x="7734975" y="217091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7A6E5B-8C4A-D146-08F8-88A51DA240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06" t="4324" r="9044" b="7505"/>
          <a:stretch/>
        </p:blipFill>
        <p:spPr>
          <a:xfrm>
            <a:off x="9583149" y="1433040"/>
            <a:ext cx="1198981" cy="17760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5517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C74275D-7D90-1A47-FBEB-A5AA89B34198}"/>
              </a:ext>
            </a:extLst>
          </p:cNvPr>
          <p:cNvSpPr/>
          <p:nvPr/>
        </p:nvSpPr>
        <p:spPr>
          <a:xfrm>
            <a:off x="567311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813CF5-CDFB-0B83-C806-858C055BBF9D}"/>
              </a:ext>
            </a:extLst>
          </p:cNvPr>
          <p:cNvGrpSpPr/>
          <p:nvPr/>
        </p:nvGrpSpPr>
        <p:grpSpPr>
          <a:xfrm>
            <a:off x="2978941" y="1385194"/>
            <a:ext cx="2484920" cy="5214270"/>
            <a:chOff x="2845591" y="1335664"/>
            <a:chExt cx="2484920" cy="521427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7EE25A4-7FD3-FE93-5B81-2AB0D0B7D31D}"/>
                </a:ext>
              </a:extLst>
            </p:cNvPr>
            <p:cNvSpPr/>
            <p:nvPr/>
          </p:nvSpPr>
          <p:spPr>
            <a:xfrm>
              <a:off x="2845592" y="4524948"/>
              <a:ext cx="366064" cy="40211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16E94C0-B568-621B-E125-50BFA9F0A7AF}"/>
                </a:ext>
              </a:extLst>
            </p:cNvPr>
            <p:cNvGrpSpPr/>
            <p:nvPr/>
          </p:nvGrpSpPr>
          <p:grpSpPr>
            <a:xfrm>
              <a:off x="3197176" y="1335664"/>
              <a:ext cx="2133335" cy="5214270"/>
              <a:chOff x="1067386" y="1335664"/>
              <a:chExt cx="2133335" cy="5214270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E1AD7EC3-EE63-F7CF-1D59-082E991E20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28" r="1716"/>
              <a:stretch/>
            </p:blipFill>
            <p:spPr>
              <a:xfrm>
                <a:off x="1094210" y="1686842"/>
                <a:ext cx="1225950" cy="48550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E0C84A0-E52F-8BEE-DF77-A6EC06408052}"/>
                  </a:ext>
                </a:extLst>
              </p:cNvPr>
              <p:cNvSpPr/>
              <p:nvPr/>
            </p:nvSpPr>
            <p:spPr>
              <a:xfrm>
                <a:off x="1089485" y="1523754"/>
                <a:ext cx="486745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7E1BADB-EFCB-E248-CCEF-036CFE29CF33}"/>
                  </a:ext>
                </a:extLst>
              </p:cNvPr>
              <p:cNvSpPr/>
              <p:nvPr/>
            </p:nvSpPr>
            <p:spPr>
              <a:xfrm>
                <a:off x="1991964" y="1523429"/>
                <a:ext cx="33054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A076DCB-184B-8DD4-8696-CD02557D584B}"/>
                  </a:ext>
                </a:extLst>
              </p:cNvPr>
              <p:cNvSpPr/>
              <p:nvPr/>
            </p:nvSpPr>
            <p:spPr>
              <a:xfrm>
                <a:off x="1572421" y="1523429"/>
                <a:ext cx="431639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6E7F55A-7A33-8053-9E9B-A3E70304D2FF}"/>
                  </a:ext>
                </a:extLst>
              </p:cNvPr>
              <p:cNvSpPr txBox="1"/>
              <p:nvPr/>
            </p:nvSpPr>
            <p:spPr>
              <a:xfrm>
                <a:off x="2038281" y="1520191"/>
                <a:ext cx="29468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" b="1" dirty="0"/>
                  <a:t>φ</a:t>
                </a:r>
                <a:endParaRPr lang="en-CA" sz="800" b="1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8B1E6D1-79DB-5FBD-298D-30DDC2BC7AA2}"/>
                  </a:ext>
                </a:extLst>
              </p:cNvPr>
              <p:cNvSpPr txBox="1"/>
              <p:nvPr/>
            </p:nvSpPr>
            <p:spPr>
              <a:xfrm>
                <a:off x="1571503" y="1495639"/>
                <a:ext cx="675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Mineral</a:t>
                </a:r>
              </a:p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content</a:t>
                </a:r>
                <a:endParaRPr lang="en-CA" sz="600" b="1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C1D7980-65EB-45CD-F60B-5B0C28613932}"/>
                  </a:ext>
                </a:extLst>
              </p:cNvPr>
              <p:cNvSpPr txBox="1"/>
              <p:nvPr/>
            </p:nvSpPr>
            <p:spPr>
              <a:xfrm>
                <a:off x="1185512" y="1545245"/>
                <a:ext cx="29468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GR</a:t>
                </a:r>
                <a:endParaRPr lang="en-CA" sz="600" b="1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E91B3A2-61F0-C36A-2902-69B79CE30C6D}"/>
                  </a:ext>
                </a:extLst>
              </p:cNvPr>
              <p:cNvSpPr/>
              <p:nvPr/>
            </p:nvSpPr>
            <p:spPr>
              <a:xfrm>
                <a:off x="1089485" y="1335664"/>
                <a:ext cx="123197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7B72D01-BC21-9AFB-80E8-139C5F03C914}"/>
                  </a:ext>
                </a:extLst>
              </p:cNvPr>
              <p:cNvSpPr txBox="1"/>
              <p:nvPr/>
            </p:nvSpPr>
            <p:spPr>
              <a:xfrm>
                <a:off x="1067386" y="1343969"/>
                <a:ext cx="12807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0" dirty="0">
                    <a:effectLst/>
                    <a:latin typeface="Segoe UI" panose="020B0502040204020203" pitchFamily="34" charset="0"/>
                  </a:rPr>
                  <a:t>200-d-052-L-094-O-08/00</a:t>
                </a:r>
                <a:endParaRPr lang="en-CA" sz="700" b="1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5279BEA-D6FD-E6B3-3058-D35AA7D2F160}"/>
                  </a:ext>
                </a:extLst>
              </p:cNvPr>
              <p:cNvSpPr txBox="1"/>
              <p:nvPr/>
            </p:nvSpPr>
            <p:spPr>
              <a:xfrm>
                <a:off x="2235075" y="6303713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KEG RIVER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0216348-F316-1DDD-816E-5CB3C4D00715}"/>
                  </a:ext>
                </a:extLst>
              </p:cNvPr>
              <p:cNvSpPr txBox="1"/>
              <p:nvPr/>
            </p:nvSpPr>
            <p:spPr>
              <a:xfrm>
                <a:off x="2238798" y="1875165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00FF"/>
                    </a:highlight>
                    <a:latin typeface="Segoe UI" panose="020B0502040204020203" pitchFamily="34" charset="0"/>
                  </a:rPr>
                  <a:t>MUSKWA</a:t>
                </a:r>
                <a:endParaRPr lang="en-CA" sz="1000" b="1" dirty="0">
                  <a:highlight>
                    <a:srgbClr val="FF00FF"/>
                  </a:highlight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1386E6F-7F3A-63AA-7B6C-27BA08961C05}"/>
                  </a:ext>
                </a:extLst>
              </p:cNvPr>
              <p:cNvSpPr txBox="1"/>
              <p:nvPr/>
            </p:nvSpPr>
            <p:spPr>
              <a:xfrm>
                <a:off x="2240377" y="340778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FF00"/>
                    </a:highlight>
                    <a:latin typeface="Segoe UI" panose="020B0502040204020203" pitchFamily="34" charset="0"/>
                  </a:rPr>
                  <a:t>OTTER PARK</a:t>
                </a:r>
                <a:endParaRPr lang="en-CA" sz="1000" b="1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C0F65BE-E9AA-93C6-39E3-AD8344C0FCE7}"/>
                  </a:ext>
                </a:extLst>
              </p:cNvPr>
              <p:cNvSpPr txBox="1"/>
              <p:nvPr/>
            </p:nvSpPr>
            <p:spPr>
              <a:xfrm>
                <a:off x="2238799" y="3588016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E-ZONE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10FCC24-AF6C-9F5E-465A-13D7712981B1}"/>
                  </a:ext>
                </a:extLst>
              </p:cNvPr>
              <p:cNvSpPr txBox="1"/>
              <p:nvPr/>
            </p:nvSpPr>
            <p:spPr>
              <a:xfrm>
                <a:off x="2235074" y="452494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MOP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6E3AB98-829E-BB96-43A3-A4BBDE21CD2B}"/>
                  </a:ext>
                </a:extLst>
              </p:cNvPr>
              <p:cNvSpPr txBox="1"/>
              <p:nvPr/>
            </p:nvSpPr>
            <p:spPr>
              <a:xfrm>
                <a:off x="2238127" y="490547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323130"/>
                    </a:solidFill>
                    <a:highlight>
                      <a:srgbClr val="808080"/>
                    </a:highlight>
                    <a:latin typeface="Segoe UI" panose="020B0502040204020203" pitchFamily="34" charset="0"/>
                  </a:rPr>
                  <a:t>L</a:t>
                </a:r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808080"/>
                    </a:highlight>
                    <a:latin typeface="Segoe UI" panose="020B0502040204020203" pitchFamily="34" charset="0"/>
                  </a:rPr>
                  <a:t>OP</a:t>
                </a:r>
                <a:endParaRPr lang="en-CA" sz="1000" b="1" dirty="0">
                  <a:highlight>
                    <a:srgbClr val="808080"/>
                  </a:highlight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0B1588-7B40-B8DF-D805-1A825280B3AB}"/>
                  </a:ext>
                </a:extLst>
              </p:cNvPr>
              <p:cNvSpPr txBox="1"/>
              <p:nvPr/>
            </p:nvSpPr>
            <p:spPr>
              <a:xfrm>
                <a:off x="2238227" y="5128114"/>
                <a:ext cx="930183" cy="238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KLUA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E84246-C471-B2EB-A236-B5FBC0666D31}"/>
                  </a:ext>
                </a:extLst>
              </p:cNvPr>
              <p:cNvSpPr txBox="1"/>
              <p:nvPr/>
            </p:nvSpPr>
            <p:spPr>
              <a:xfrm>
                <a:off x="2238127" y="5464982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00"/>
                    </a:highlight>
                    <a:latin typeface="Segoe UI" panose="020B0502040204020203" pitchFamily="34" charset="0"/>
                  </a:rPr>
                  <a:t>EVIE</a:t>
                </a:r>
                <a:endParaRPr lang="en-CA" sz="1000" b="1" dirty="0">
                  <a:highlight>
                    <a:srgbClr val="00FF00"/>
                  </a:highligh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055B535-BD25-C864-852D-BF33B224CC91}"/>
                  </a:ext>
                </a:extLst>
              </p:cNvPr>
              <p:cNvSpPr txBox="1"/>
              <p:nvPr/>
            </p:nvSpPr>
            <p:spPr>
              <a:xfrm>
                <a:off x="2241622" y="530086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MDC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713017C-2F33-2692-E6E6-27D8C082529A}"/>
                </a:ext>
              </a:extLst>
            </p:cNvPr>
            <p:cNvSpPr/>
            <p:nvPr/>
          </p:nvSpPr>
          <p:spPr>
            <a:xfrm>
              <a:off x="2845591" y="1901787"/>
              <a:ext cx="364323" cy="172306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4227A4A-EFE0-8D32-83FF-2C297E23D974}"/>
                </a:ext>
              </a:extLst>
            </p:cNvPr>
            <p:cNvSpPr/>
            <p:nvPr/>
          </p:nvSpPr>
          <p:spPr>
            <a:xfrm>
              <a:off x="2849109" y="4933950"/>
              <a:ext cx="364323" cy="5581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CC08F3A-A1C4-2EFD-5E65-1A542903A1DB}"/>
                </a:ext>
              </a:extLst>
            </p:cNvPr>
            <p:cNvSpPr/>
            <p:nvPr/>
          </p:nvSpPr>
          <p:spPr>
            <a:xfrm>
              <a:off x="2850493" y="5492076"/>
              <a:ext cx="364323" cy="82204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80787DA-AB2E-F0E8-EAB6-8DAC429D88DF}"/>
                </a:ext>
              </a:extLst>
            </p:cNvPr>
            <p:cNvSpPr txBox="1"/>
            <p:nvPr/>
          </p:nvSpPr>
          <p:spPr>
            <a:xfrm rot="18769781">
              <a:off x="2799022" y="4538294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MOP</a:t>
              </a:r>
              <a:endParaRPr lang="en-CA" sz="800" b="1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0772EEA-755D-389B-0280-EF27C938630A}"/>
                </a:ext>
              </a:extLst>
            </p:cNvPr>
            <p:cNvSpPr txBox="1"/>
            <p:nvPr/>
          </p:nvSpPr>
          <p:spPr>
            <a:xfrm rot="18769781">
              <a:off x="2815511" y="5613412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Evie</a:t>
              </a:r>
              <a:endParaRPr lang="en-CA" sz="8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B164837-F59F-8B14-6A0E-8C3C8225FA18}"/>
                </a:ext>
              </a:extLst>
            </p:cNvPr>
            <p:cNvSpPr txBox="1"/>
            <p:nvPr/>
          </p:nvSpPr>
          <p:spPr>
            <a:xfrm rot="18769781">
              <a:off x="2759862" y="2474699"/>
              <a:ext cx="694273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Muskwa-</a:t>
              </a:r>
            </a:p>
            <a:p>
              <a:r>
                <a:rPr lang="en-US" sz="800" b="1" dirty="0">
                  <a:solidFill>
                    <a:srgbClr val="323130"/>
                  </a:solidFill>
                  <a:latin typeface="Segoe UI" panose="020B0502040204020203" pitchFamily="34" charset="0"/>
                </a:rPr>
                <a:t>OP</a:t>
              </a:r>
              <a:endParaRPr lang="en-CA" sz="8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728D459-952E-9258-8DB3-07EA0FAD8BE6}"/>
                </a:ext>
              </a:extLst>
            </p:cNvPr>
            <p:cNvSpPr txBox="1"/>
            <p:nvPr/>
          </p:nvSpPr>
          <p:spPr>
            <a:xfrm rot="18809737">
              <a:off x="2818473" y="4977703"/>
              <a:ext cx="582200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LOP-MDC</a:t>
              </a:r>
              <a:endParaRPr lang="en-CA" sz="800" b="1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B050FE6-4A9A-4098-E4D8-B86D6385A76A}"/>
                </a:ext>
              </a:extLst>
            </p:cNvPr>
            <p:cNvSpPr/>
            <p:nvPr/>
          </p:nvSpPr>
          <p:spPr>
            <a:xfrm>
              <a:off x="2847332" y="3624851"/>
              <a:ext cx="364323" cy="924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D0BDD9-ACA4-4F82-C40C-351DB0A1253F}"/>
                </a:ext>
              </a:extLst>
            </p:cNvPr>
            <p:cNvSpPr txBox="1"/>
            <p:nvPr/>
          </p:nvSpPr>
          <p:spPr>
            <a:xfrm rot="18809737">
              <a:off x="2774560" y="3939394"/>
              <a:ext cx="582200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 err="1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EZone</a:t>
              </a:r>
              <a:endParaRPr lang="en-CA" sz="800" b="1" dirty="0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1011F043-768E-3298-8B4F-560578707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12" y="1446075"/>
            <a:ext cx="5107567" cy="48871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MDC – LOP Barrier Thickness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6A5E791-6A24-4162-B081-3659C5152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333089" cy="511040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Can make similar map for MDC – LOP thickness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Barrier does fall below 5 m in one area</a:t>
            </a:r>
          </a:p>
          <a:p>
            <a:pPr algn="l"/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Targeting the entire formation is probably inefficient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39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EA42EE2-E952-251D-2A3E-B605D86715B2}"/>
              </a:ext>
            </a:extLst>
          </p:cNvPr>
          <p:cNvSpPr/>
          <p:nvPr/>
        </p:nvSpPr>
        <p:spPr>
          <a:xfrm>
            <a:off x="2974515" y="4977886"/>
            <a:ext cx="1606983" cy="558986"/>
          </a:xfrm>
          <a:custGeom>
            <a:avLst/>
            <a:gdLst>
              <a:gd name="connsiteX0" fmla="*/ 10632 w 1446028"/>
              <a:gd name="connsiteY0" fmla="*/ 0 h 1371600"/>
              <a:gd name="connsiteX1" fmla="*/ 1435395 w 1446028"/>
              <a:gd name="connsiteY1" fmla="*/ 0 h 1371600"/>
              <a:gd name="connsiteX2" fmla="*/ 1446028 w 1446028"/>
              <a:gd name="connsiteY2" fmla="*/ 1360967 h 1371600"/>
              <a:gd name="connsiteX3" fmla="*/ 0 w 1446028"/>
              <a:gd name="connsiteY3" fmla="*/ 1371600 h 1371600"/>
              <a:gd name="connsiteX4" fmla="*/ 10632 w 1446028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6028" h="1371600">
                <a:moveTo>
                  <a:pt x="10632" y="0"/>
                </a:moveTo>
                <a:lnTo>
                  <a:pt x="1435395" y="0"/>
                </a:lnTo>
                <a:cubicBezTo>
                  <a:pt x="1438939" y="453656"/>
                  <a:pt x="1442484" y="907311"/>
                  <a:pt x="1446028" y="1360967"/>
                </a:cubicBezTo>
                <a:lnTo>
                  <a:pt x="0" y="1371600"/>
                </a:lnTo>
                <a:lnTo>
                  <a:pt x="10632" y="0"/>
                </a:lnTo>
                <a:close/>
              </a:path>
            </a:pathLst>
          </a:custGeom>
          <a:solidFill>
            <a:srgbClr val="F90774">
              <a:alpha val="24706"/>
            </a:srgbClr>
          </a:solidFill>
          <a:ln w="28575">
            <a:solidFill>
              <a:srgbClr val="F90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AC5570D-2236-3E31-7EDA-3AB659B3D577}"/>
              </a:ext>
            </a:extLst>
          </p:cNvPr>
          <p:cNvSpPr txBox="1"/>
          <p:nvPr/>
        </p:nvSpPr>
        <p:spPr>
          <a:xfrm rot="17791299">
            <a:off x="5989794" y="2912041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Bovie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Fault System 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BC101C-D421-22CE-11BF-A07DFDAD96F7}"/>
              </a:ext>
            </a:extLst>
          </p:cNvPr>
          <p:cNvSpPr txBox="1"/>
          <p:nvPr/>
        </p:nvSpPr>
        <p:spPr>
          <a:xfrm rot="2561809">
            <a:off x="9023159" y="377367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806970-0FC2-98CA-2C79-FD9609BA4AEC}"/>
              </a:ext>
            </a:extLst>
          </p:cNvPr>
          <p:cNvSpPr txBox="1"/>
          <p:nvPr/>
        </p:nvSpPr>
        <p:spPr>
          <a:xfrm>
            <a:off x="8986927" y="608683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200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200" b="1" dirty="0">
              <a:solidFill>
                <a:srgbClr val="7030A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456831-4B75-7D5C-19EA-B070EE53E345}"/>
              </a:ext>
            </a:extLst>
          </p:cNvPr>
          <p:cNvSpPr txBox="1"/>
          <p:nvPr/>
        </p:nvSpPr>
        <p:spPr>
          <a:xfrm>
            <a:off x="7722095" y="1231244"/>
            <a:ext cx="9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NWT</a:t>
            </a:r>
            <a:endParaRPr lang="en-CA" sz="12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591DEA-9C5C-74D8-6A93-E174C388FF22}"/>
              </a:ext>
            </a:extLst>
          </p:cNvPr>
          <p:cNvSpPr txBox="1"/>
          <p:nvPr/>
        </p:nvSpPr>
        <p:spPr>
          <a:xfrm>
            <a:off x="5830553" y="2364454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Liard Basin</a:t>
            </a:r>
            <a:endParaRPr lang="en-CA" sz="12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0C5728D-FC95-FB58-929C-70CCCCE00AD4}"/>
              </a:ext>
            </a:extLst>
          </p:cNvPr>
          <p:cNvSpPr txBox="1"/>
          <p:nvPr/>
        </p:nvSpPr>
        <p:spPr>
          <a:xfrm>
            <a:off x="7743175" y="311280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DF2546D-B1FC-271C-C55C-0B569A191E9F}"/>
              </a:ext>
            </a:extLst>
          </p:cNvPr>
          <p:cNvSpPr txBox="1"/>
          <p:nvPr/>
        </p:nvSpPr>
        <p:spPr>
          <a:xfrm>
            <a:off x="9079887" y="235530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Ootla</a:t>
            </a:r>
            <a:endParaRPr lang="en-CA" sz="1000" b="1" i="1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6C29E69-864C-EB66-3082-A6D98B9F6A96}"/>
              </a:ext>
            </a:extLst>
          </p:cNvPr>
          <p:cNvSpPr txBox="1"/>
          <p:nvPr/>
        </p:nvSpPr>
        <p:spPr>
          <a:xfrm>
            <a:off x="7447758" y="158357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sp>
        <p:nvSpPr>
          <p:cNvPr id="94" name="Star: 5 Points 93">
            <a:extLst>
              <a:ext uri="{FF2B5EF4-FFF2-40B4-BE49-F238E27FC236}">
                <a16:creationId xmlns:a16="http://schemas.microsoft.com/office/drawing/2014/main" id="{EF8B0FA0-56DB-91A7-ECFB-F3332E10B7A6}"/>
              </a:ext>
            </a:extLst>
          </p:cNvPr>
          <p:cNvSpPr/>
          <p:nvPr/>
        </p:nvSpPr>
        <p:spPr>
          <a:xfrm>
            <a:off x="8287591" y="3112803"/>
            <a:ext cx="164173" cy="171910"/>
          </a:xfrm>
          <a:prstGeom prst="star5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2DC705A-04B8-8A6F-EF3B-9300E2B4AD78}"/>
              </a:ext>
            </a:extLst>
          </p:cNvPr>
          <p:cNvSpPr txBox="1">
            <a:spLocks/>
          </p:cNvSpPr>
          <p:nvPr/>
        </p:nvSpPr>
        <p:spPr>
          <a:xfrm>
            <a:off x="5839267" y="6455785"/>
            <a:ext cx="6027400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Despite overlap, landing below LOP not optimal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2D8F3C0-671A-BE8C-35CE-16B11341A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237" y="2937657"/>
            <a:ext cx="877957" cy="2608050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905A673C-EC16-CE9E-C9DE-6624BA8ADB90}"/>
              </a:ext>
            </a:extLst>
          </p:cNvPr>
          <p:cNvSpPr/>
          <p:nvPr/>
        </p:nvSpPr>
        <p:spPr>
          <a:xfrm rot="20039269">
            <a:off x="7248991" y="1965937"/>
            <a:ext cx="1128735" cy="1117285"/>
          </a:xfrm>
          <a:prstGeom prst="ellipse">
            <a:avLst/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17DDD8-4859-896A-1FD8-8CFA799912CB}"/>
              </a:ext>
            </a:extLst>
          </p:cNvPr>
          <p:cNvSpPr txBox="1"/>
          <p:nvPr/>
        </p:nvSpPr>
        <p:spPr>
          <a:xfrm rot="20487021">
            <a:off x="7381716" y="2379090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rgbClr val="F2DF60"/>
                </a:solidFill>
                <a:effectLst/>
                <a:latin typeface="Segoe UI" panose="020B0502040204020203" pitchFamily="34" charset="0"/>
              </a:rPr>
              <a:t>Overlap</a:t>
            </a:r>
            <a:endParaRPr lang="en-CA" sz="1200" b="1" dirty="0">
              <a:solidFill>
                <a:srgbClr val="F2DF6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EEDACF-AA92-2D89-7A28-08B8C67A5219}"/>
              </a:ext>
            </a:extLst>
          </p:cNvPr>
          <p:cNvSpPr txBox="1"/>
          <p:nvPr/>
        </p:nvSpPr>
        <p:spPr>
          <a:xfrm>
            <a:off x="5569741" y="1413852"/>
            <a:ext cx="1942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(</a:t>
            </a:r>
            <a:r>
              <a:rPr lang="en-US" sz="1000" b="1" dirty="0">
                <a:solidFill>
                  <a:schemeClr val="bg1"/>
                </a:solidFill>
                <a:highlight>
                  <a:srgbClr val="000000"/>
                </a:highlight>
                <a:latin typeface="Segoe UI" panose="020B0502040204020203" pitchFamily="34" charset="0"/>
              </a:rPr>
              <a:t>5</a:t>
            </a:r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 m contour interval)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D0F8B6-6613-193B-A8E9-2972CE4470E1}"/>
              </a:ext>
            </a:extLst>
          </p:cNvPr>
          <p:cNvSpPr txBox="1"/>
          <p:nvPr/>
        </p:nvSpPr>
        <p:spPr>
          <a:xfrm>
            <a:off x="7674680" y="223497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12684-8105-09E3-CE76-20F63BEEC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6" t="4324" r="9044" b="7505"/>
          <a:stretch/>
        </p:blipFill>
        <p:spPr>
          <a:xfrm>
            <a:off x="9581818" y="1445744"/>
            <a:ext cx="1198981" cy="17760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152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3DBA6AA-F8D5-BBC3-0B7B-542702FF5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996" y="1403458"/>
            <a:ext cx="2556003" cy="23571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Recap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6A5E791-6A24-4162-B081-3659C5152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3842705" cy="52053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Structural mapping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Well data imports, log QC, tops picking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US" dirty="0"/>
              <a:t>Property models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Integrate existing petrophysics</a:t>
            </a:r>
          </a:p>
          <a:p>
            <a:pPr algn="l"/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Mineralogy, porosity, water saturation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marL="0" indent="0" algn="l">
              <a:buNone/>
            </a:pPr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US" dirty="0"/>
              <a:t>OGIP calculations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Regional </a:t>
            </a:r>
            <a:r>
              <a:rPr lang="en-US" b="0" dirty="0" err="1">
                <a:solidFill>
                  <a:srgbClr val="323130"/>
                </a:solidFill>
                <a:latin typeface="Segoe UI" panose="020B0502040204020203" pitchFamily="34" charset="0"/>
              </a:rPr>
              <a:t>Bg</a:t>
            </a:r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 estimates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051A5-DB52-D4FB-E3CD-2DC6CBC5C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832" y="2683694"/>
            <a:ext cx="2537720" cy="23571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B11777-92F1-1605-0FD5-097BECE5A9DB}"/>
              </a:ext>
            </a:extLst>
          </p:cNvPr>
          <p:cNvSpPr txBox="1"/>
          <p:nvPr/>
        </p:nvSpPr>
        <p:spPr>
          <a:xfrm>
            <a:off x="9391716" y="5040865"/>
            <a:ext cx="1579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Muskwa Sg</a:t>
            </a:r>
            <a:endParaRPr lang="en-CA" sz="1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F597D6-8039-D38E-BF72-EE9B197D2326}"/>
              </a:ext>
            </a:extLst>
          </p:cNvPr>
          <p:cNvSpPr txBox="1"/>
          <p:nvPr/>
        </p:nvSpPr>
        <p:spPr>
          <a:xfrm>
            <a:off x="9877150" y="2652868"/>
            <a:ext cx="1592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0.05 contour interval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890933-FA32-80E5-84CC-5D6992F2767C}"/>
              </a:ext>
            </a:extLst>
          </p:cNvPr>
          <p:cNvSpPr txBox="1"/>
          <p:nvPr/>
        </p:nvSpPr>
        <p:spPr>
          <a:xfrm>
            <a:off x="6242316" y="1375264"/>
            <a:ext cx="1592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25 m contour interval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19F0A0B-3C70-1873-1237-A094EC57FE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78" t="5210"/>
          <a:stretch/>
        </p:blipFill>
        <p:spPr>
          <a:xfrm>
            <a:off x="5066995" y="4073429"/>
            <a:ext cx="2556003" cy="2447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DA37A39-9DCF-8FE9-8B6F-1EAAFC612E4D}"/>
              </a:ext>
            </a:extLst>
          </p:cNvPr>
          <p:cNvSpPr txBox="1"/>
          <p:nvPr/>
        </p:nvSpPr>
        <p:spPr>
          <a:xfrm>
            <a:off x="5930967" y="4044589"/>
            <a:ext cx="1942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10 </a:t>
            </a:r>
            <a:r>
              <a:rPr lang="en-US" sz="1000" b="1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bcf</a:t>
            </a:r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/sec contour interval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96F94F5-BA0A-642F-4D8C-0472D0C45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908" y="4928940"/>
            <a:ext cx="209357" cy="8056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895824F-FB9F-B7AE-8185-4C32FACE891D}"/>
              </a:ext>
            </a:extLst>
          </p:cNvPr>
          <p:cNvSpPr txBox="1"/>
          <p:nvPr/>
        </p:nvSpPr>
        <p:spPr>
          <a:xfrm>
            <a:off x="5562658" y="6486453"/>
            <a:ext cx="1579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Muskwa OGIP</a:t>
            </a:r>
            <a:endParaRPr lang="en-CA" sz="16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6B4DC9-72D3-310F-DA48-1B8586CFCBF7}"/>
              </a:ext>
            </a:extLst>
          </p:cNvPr>
          <p:cNvSpPr txBox="1"/>
          <p:nvPr/>
        </p:nvSpPr>
        <p:spPr>
          <a:xfrm>
            <a:off x="5363639" y="3692378"/>
            <a:ext cx="1977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Muskwa structure</a:t>
            </a:r>
            <a:endParaRPr lang="en-CA" sz="1600" b="1" dirty="0"/>
          </a:p>
        </p:txBody>
      </p:sp>
    </p:spTree>
    <p:extLst>
      <p:ext uri="{BB962C8B-B14F-4D97-AF65-F5344CB8AC3E}">
        <p14:creationId xmlns:p14="http://schemas.microsoft.com/office/powerpoint/2010/main" val="3157290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Adsorbed Gas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6A5E791-6A24-4162-B081-3659C5152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3626137" cy="511040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Makes up significant portion of total gas for Horn River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Overall estimates for adsorbed gas in basin demonstrate significant difference in free gas vs OGIP</a:t>
            </a:r>
          </a:p>
          <a:p>
            <a:pPr algn="l"/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Ultimate effects of adsorbed gas on production are unclear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40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1C2988-1AA4-9D73-9B3F-9EA293D38F99}"/>
              </a:ext>
            </a:extLst>
          </p:cNvPr>
          <p:cNvGrpSpPr/>
          <p:nvPr/>
        </p:nvGrpSpPr>
        <p:grpSpPr>
          <a:xfrm>
            <a:off x="5422806" y="2493662"/>
            <a:ext cx="6736826" cy="3801662"/>
            <a:chOff x="4326913" y="1452509"/>
            <a:chExt cx="6736826" cy="3801662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425E357C-58BC-E3EC-7B1B-9B8AF12797C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25246096"/>
                </p:ext>
              </p:extLst>
            </p:nvPr>
          </p:nvGraphicFramePr>
          <p:xfrm>
            <a:off x="4326913" y="1452509"/>
            <a:ext cx="6736826" cy="38016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9" name="Content Placeholder 3">
              <a:extLst>
                <a:ext uri="{FF2B5EF4-FFF2-40B4-BE49-F238E27FC236}">
                  <a16:creationId xmlns:a16="http://schemas.microsoft.com/office/drawing/2014/main" id="{37F9762F-C4D5-FC0B-2439-D5754142A833}"/>
                </a:ext>
              </a:extLst>
            </p:cNvPr>
            <p:cNvSpPr txBox="1">
              <a:spLocks/>
            </p:cNvSpPr>
            <p:nvPr/>
          </p:nvSpPr>
          <p:spPr>
            <a:xfrm>
              <a:off x="7239604" y="3065292"/>
              <a:ext cx="2365190" cy="36370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</a:rPr>
                <a:t>% Adsorbed</a:t>
              </a:r>
            </a:p>
            <a:p>
              <a:endParaRPr lang="en-US" dirty="0"/>
            </a:p>
            <a:p>
              <a:pPr marL="0" indent="0">
                <a:buNone/>
              </a:pPr>
              <a:endParaRPr lang="en-US" dirty="0"/>
            </a:p>
            <a:p>
              <a:endParaRPr lang="en-US" dirty="0"/>
            </a:p>
            <a:p>
              <a:endParaRPr lang="en-US" b="0" dirty="0">
                <a:solidFill>
                  <a:srgbClr val="323130"/>
                </a:solidFill>
                <a:latin typeface="Segoe UI" panose="020B0502040204020203" pitchFamily="34" charset="0"/>
              </a:endParaRPr>
            </a:p>
            <a:p>
              <a:endParaRPr lang="en-US" b="0" dirty="0">
                <a:solidFill>
                  <a:srgbClr val="323130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0" name="Content Placeholder 3">
              <a:extLst>
                <a:ext uri="{FF2B5EF4-FFF2-40B4-BE49-F238E27FC236}">
                  <a16:creationId xmlns:a16="http://schemas.microsoft.com/office/drawing/2014/main" id="{B989521D-3CAE-AFFB-5F7E-9D2062EAF6AB}"/>
                </a:ext>
              </a:extLst>
            </p:cNvPr>
            <p:cNvSpPr txBox="1">
              <a:spLocks/>
            </p:cNvSpPr>
            <p:nvPr/>
          </p:nvSpPr>
          <p:spPr>
            <a:xfrm>
              <a:off x="6045720" y="3888219"/>
              <a:ext cx="712561" cy="36370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</a:rPr>
                <a:t>% Free</a:t>
              </a:r>
            </a:p>
            <a:p>
              <a:endParaRPr lang="en-US" dirty="0"/>
            </a:p>
            <a:p>
              <a:pPr marL="0" indent="0">
                <a:buNone/>
              </a:pPr>
              <a:endParaRPr lang="en-US" dirty="0"/>
            </a:p>
            <a:p>
              <a:endParaRPr lang="en-US" dirty="0"/>
            </a:p>
            <a:p>
              <a:endParaRPr lang="en-US" b="0" dirty="0">
                <a:solidFill>
                  <a:srgbClr val="323130"/>
                </a:solidFill>
                <a:latin typeface="Segoe UI" panose="020B0502040204020203" pitchFamily="34" charset="0"/>
              </a:endParaRPr>
            </a:p>
            <a:p>
              <a:endParaRPr lang="en-US" b="0" dirty="0">
                <a:solidFill>
                  <a:srgbClr val="323130"/>
                </a:solidFill>
                <a:latin typeface="Segoe UI" panose="020B0502040204020203" pitchFamily="34" charset="0"/>
              </a:endParaRPr>
            </a:p>
          </p:txBody>
        </p:sp>
      </p:grp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8AC72DC0-7CE6-45FD-42F6-3A5B097F5885}"/>
              </a:ext>
            </a:extLst>
          </p:cNvPr>
          <p:cNvSpPr txBox="1">
            <a:spLocks/>
          </p:cNvSpPr>
          <p:nvPr/>
        </p:nvSpPr>
        <p:spPr>
          <a:xfrm>
            <a:off x="5755090" y="1928471"/>
            <a:ext cx="5518795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Average free and adsorbed gas, Horn River member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4311D2-80D7-8B27-DBD0-129883268E19}"/>
              </a:ext>
            </a:extLst>
          </p:cNvPr>
          <p:cNvGrpSpPr/>
          <p:nvPr/>
        </p:nvGrpSpPr>
        <p:grpSpPr>
          <a:xfrm>
            <a:off x="6700051" y="2431001"/>
            <a:ext cx="3378020" cy="584463"/>
            <a:chOff x="8813980" y="3303756"/>
            <a:chExt cx="3378020" cy="584463"/>
          </a:xfrm>
        </p:grpSpPr>
        <p:sp>
          <p:nvSpPr>
            <p:cNvPr id="42" name="Content Placeholder 3">
              <a:extLst>
                <a:ext uri="{FF2B5EF4-FFF2-40B4-BE49-F238E27FC236}">
                  <a16:creationId xmlns:a16="http://schemas.microsoft.com/office/drawing/2014/main" id="{65732A39-FBDC-0741-2C37-00D4AB109E01}"/>
                </a:ext>
              </a:extLst>
            </p:cNvPr>
            <p:cNvSpPr txBox="1">
              <a:spLocks/>
            </p:cNvSpPr>
            <p:nvPr/>
          </p:nvSpPr>
          <p:spPr>
            <a:xfrm>
              <a:off x="8813980" y="3416704"/>
              <a:ext cx="3378020" cy="36370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/>
                <a:t>Gas component %  =</a:t>
              </a:r>
            </a:p>
            <a:p>
              <a:endParaRPr lang="en-US" dirty="0"/>
            </a:p>
            <a:p>
              <a:endParaRPr lang="en-US" b="0" dirty="0">
                <a:solidFill>
                  <a:srgbClr val="323130"/>
                </a:solidFill>
                <a:latin typeface="Segoe UI" panose="020B0502040204020203" pitchFamily="34" charset="0"/>
              </a:endParaRPr>
            </a:p>
            <a:p>
              <a:endParaRPr lang="en-US" b="0" dirty="0">
                <a:solidFill>
                  <a:srgbClr val="323130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3" name="Content Placeholder 3">
              <a:extLst>
                <a:ext uri="{FF2B5EF4-FFF2-40B4-BE49-F238E27FC236}">
                  <a16:creationId xmlns:a16="http://schemas.microsoft.com/office/drawing/2014/main" id="{990E5997-EC4E-8009-98D4-4778E27A04AB}"/>
                </a:ext>
              </a:extLst>
            </p:cNvPr>
            <p:cNvSpPr txBox="1">
              <a:spLocks/>
            </p:cNvSpPr>
            <p:nvPr/>
          </p:nvSpPr>
          <p:spPr>
            <a:xfrm>
              <a:off x="10131593" y="3303756"/>
              <a:ext cx="1633687" cy="36370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/>
                <a:t>Gas component volume</a:t>
              </a:r>
            </a:p>
            <a:p>
              <a:endParaRPr lang="en-US" sz="1000" dirty="0"/>
            </a:p>
            <a:p>
              <a:endParaRPr lang="en-US" sz="1000" b="0" dirty="0">
                <a:solidFill>
                  <a:srgbClr val="323130"/>
                </a:solidFill>
                <a:latin typeface="Segoe UI" panose="020B0502040204020203" pitchFamily="34" charset="0"/>
              </a:endParaRPr>
            </a:p>
            <a:p>
              <a:endParaRPr lang="en-US" sz="1000" b="0" dirty="0">
                <a:solidFill>
                  <a:srgbClr val="323130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4" name="Content Placeholder 3">
              <a:extLst>
                <a:ext uri="{FF2B5EF4-FFF2-40B4-BE49-F238E27FC236}">
                  <a16:creationId xmlns:a16="http://schemas.microsoft.com/office/drawing/2014/main" id="{0002A6F0-2085-ECC0-E12E-5021CDC84301}"/>
                </a:ext>
              </a:extLst>
            </p:cNvPr>
            <p:cNvSpPr txBox="1">
              <a:spLocks/>
            </p:cNvSpPr>
            <p:nvPr/>
          </p:nvSpPr>
          <p:spPr>
            <a:xfrm>
              <a:off x="10321939" y="3524511"/>
              <a:ext cx="1481441" cy="36370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1" kern="1200">
                  <a:solidFill>
                    <a:srgbClr val="03193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dirty="0"/>
                <a:t>Total gas volume</a:t>
              </a:r>
            </a:p>
            <a:p>
              <a:pPr marL="0" indent="0">
                <a:buNone/>
              </a:pPr>
              <a:endParaRPr lang="en-US" sz="1000" dirty="0"/>
            </a:p>
            <a:p>
              <a:endParaRPr lang="en-US" sz="1000" dirty="0"/>
            </a:p>
            <a:p>
              <a:endParaRPr lang="en-US" sz="1000" b="0" dirty="0">
                <a:solidFill>
                  <a:srgbClr val="323130"/>
                </a:solidFill>
                <a:latin typeface="Segoe UI" panose="020B0502040204020203" pitchFamily="34" charset="0"/>
              </a:endParaRPr>
            </a:p>
            <a:p>
              <a:endParaRPr lang="en-US" sz="1000" b="0" dirty="0">
                <a:solidFill>
                  <a:srgbClr val="323130"/>
                </a:solidFill>
                <a:latin typeface="Segoe UI" panose="020B0502040204020203" pitchFamily="34" charset="0"/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526DBCD-5998-00B3-2D12-9A3B887B382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6842" y="3524511"/>
              <a:ext cx="143576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705786A-2193-D242-0B19-A5320588831E}"/>
              </a:ext>
            </a:extLst>
          </p:cNvPr>
          <p:cNvSpPr/>
          <p:nvPr/>
        </p:nvSpPr>
        <p:spPr>
          <a:xfrm>
            <a:off x="567311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91FF36F-A0DA-0BDA-F83D-65B29542E13F}"/>
              </a:ext>
            </a:extLst>
          </p:cNvPr>
          <p:cNvSpPr txBox="1">
            <a:spLocks/>
          </p:cNvSpPr>
          <p:nvPr/>
        </p:nvSpPr>
        <p:spPr>
          <a:xfrm>
            <a:off x="6026801" y="6458595"/>
            <a:ext cx="4724520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Dissolved gas-in-place very small, ignored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361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Conclusion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6A5E791-6A24-4162-B081-3659C5152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4784777" cy="468403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Project outcomes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Increased understanding of Horn River Basin</a:t>
            </a:r>
          </a:p>
          <a:p>
            <a:pPr algn="l"/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Updated stratigraphy, incorporated more data and quality control</a:t>
            </a:r>
          </a:p>
          <a:p>
            <a:pPr algn="l"/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Modelled petrophysical data by characterizing porosity, mineralogy, saturation, pressure, temperature, and gas impurities</a:t>
            </a:r>
          </a:p>
          <a:p>
            <a:pPr algn="l"/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OGIP calculations and landing zone analysis for fairway mapping</a:t>
            </a:r>
          </a:p>
          <a:p>
            <a:pPr algn="l"/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pPr algn="l"/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41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87A8FD-7946-A401-7D5A-74858AD77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0" t="4042" r="6469" b="6825"/>
          <a:stretch/>
        </p:blipFill>
        <p:spPr bwMode="auto">
          <a:xfrm>
            <a:off x="6202681" y="1565031"/>
            <a:ext cx="4541519" cy="450988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133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Conclusion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6A5E791-6A24-4162-B081-3659C5152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3280439" cy="4684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Continue developing Horn River Strategy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Next Steps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Compare with analogues</a:t>
            </a:r>
          </a:p>
          <a:p>
            <a:pPr algn="l"/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Production analysis</a:t>
            </a:r>
          </a:p>
          <a:p>
            <a:pPr algn="l"/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Integrate property maps to understand production drivers</a:t>
            </a:r>
          </a:p>
          <a:p>
            <a:pPr algn="l"/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Tier Horn River acreage</a:t>
            </a:r>
          </a:p>
          <a:p>
            <a:pPr marL="0" indent="0" algn="l">
              <a:buNone/>
            </a:pPr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42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7D66F2-3A69-F058-71F1-C80BA19F3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360063"/>
              </p:ext>
            </p:extLst>
          </p:nvPr>
        </p:nvGraphicFramePr>
        <p:xfrm>
          <a:off x="4030127" y="3049336"/>
          <a:ext cx="7552268" cy="2377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58355">
                  <a:extLst>
                    <a:ext uri="{9D8B030D-6E8A-4147-A177-3AD203B41FA5}">
                      <a16:colId xmlns:a16="http://schemas.microsoft.com/office/drawing/2014/main" val="3679626840"/>
                    </a:ext>
                  </a:extLst>
                </a:gridCol>
                <a:gridCol w="1497971">
                  <a:extLst>
                    <a:ext uri="{9D8B030D-6E8A-4147-A177-3AD203B41FA5}">
                      <a16:colId xmlns:a16="http://schemas.microsoft.com/office/drawing/2014/main" val="3872925084"/>
                    </a:ext>
                  </a:extLst>
                </a:gridCol>
                <a:gridCol w="1497971">
                  <a:extLst>
                    <a:ext uri="{9D8B030D-6E8A-4147-A177-3AD203B41FA5}">
                      <a16:colId xmlns:a16="http://schemas.microsoft.com/office/drawing/2014/main" val="706695530"/>
                    </a:ext>
                  </a:extLst>
                </a:gridCol>
                <a:gridCol w="1497971">
                  <a:extLst>
                    <a:ext uri="{9D8B030D-6E8A-4147-A177-3AD203B41FA5}">
                      <a16:colId xmlns:a16="http://schemas.microsoft.com/office/drawing/2014/main" val="4146404017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b="1" u="none" strike="noStrike" dirty="0">
                          <a:effectLst/>
                        </a:rPr>
                        <a:t>Property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b="1" u="none" strike="noStrike" dirty="0">
                          <a:effectLst/>
                        </a:rPr>
                        <a:t>Evie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b="1" u="none" strike="noStrike" dirty="0">
                          <a:effectLst/>
                        </a:rPr>
                        <a:t>MOP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b="1" u="none" strike="noStrike" dirty="0">
                          <a:effectLst/>
                        </a:rPr>
                        <a:t>OP-Muskwa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59259279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Max Thickness (m)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47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85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366343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Porosity (frac)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0.02-0.06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0.04-0.07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0.03-0.06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57202551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Water Saturation (frac)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0.1-0.2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0.1-0.3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0.2-0.4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70674040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 err="1">
                          <a:effectLst/>
                        </a:rPr>
                        <a:t>VClay</a:t>
                      </a:r>
                      <a:r>
                        <a:rPr lang="en-CA" sz="1600" u="none" strike="noStrike" dirty="0">
                          <a:effectLst/>
                        </a:rPr>
                        <a:t> (frac)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0.06-0.24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0.04-0.51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0.09-0.25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51182535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 err="1">
                          <a:effectLst/>
                        </a:rPr>
                        <a:t>VQuartz</a:t>
                      </a:r>
                      <a:r>
                        <a:rPr lang="en-CA" sz="1600" u="none" strike="noStrike" dirty="0">
                          <a:effectLst/>
                        </a:rPr>
                        <a:t> (frac)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0.45-0.6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0.35-0.75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0.6-0.75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22083891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Best OGIP (</a:t>
                      </a:r>
                      <a:r>
                        <a:rPr lang="en-CA" sz="1600" u="none" strike="noStrike" dirty="0" err="1">
                          <a:effectLst/>
                        </a:rPr>
                        <a:t>bcf</a:t>
                      </a:r>
                      <a:r>
                        <a:rPr lang="en-CA" sz="1600" u="none" strike="noStrike" dirty="0">
                          <a:effectLst/>
                        </a:rPr>
                        <a:t>/sec)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79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35002341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Landings (including </a:t>
                      </a:r>
                      <a:r>
                        <a:rPr lang="en-CA" sz="1600" u="none" strike="noStrike" dirty="0" err="1">
                          <a:effectLst/>
                        </a:rPr>
                        <a:t>EZone</a:t>
                      </a:r>
                      <a:r>
                        <a:rPr lang="en-CA" sz="1600" u="none" strike="noStrike" dirty="0">
                          <a:effectLst/>
                        </a:rPr>
                        <a:t>)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77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99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156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157065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E7046DF-8370-4A58-150A-195011C45763}"/>
              </a:ext>
            </a:extLst>
          </p:cNvPr>
          <p:cNvSpPr txBox="1"/>
          <p:nvPr/>
        </p:nvSpPr>
        <p:spPr>
          <a:xfrm>
            <a:off x="6338385" y="2703256"/>
            <a:ext cx="2935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Key Landing Zone Properties</a:t>
            </a:r>
            <a:endParaRPr lang="en-CA" sz="1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9E5949-F471-417E-3C8D-9DDF1228EEFF}"/>
              </a:ext>
            </a:extLst>
          </p:cNvPr>
          <p:cNvSpPr/>
          <p:nvPr/>
        </p:nvSpPr>
        <p:spPr>
          <a:xfrm>
            <a:off x="4030127" y="3041810"/>
            <a:ext cx="7552268" cy="237772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6736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43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21DED-C072-F249-A729-44B923A9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388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621792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Back-up Slides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44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095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E76329-E6E2-4374-B23F-8BC698F19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345" y="1662543"/>
            <a:ext cx="3871347" cy="33039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400CD8-4277-95CA-D8A7-5D62D5A0E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38" y="1665525"/>
            <a:ext cx="3548515" cy="3289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45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5096962-E73B-4ACD-9630-6FE4C787875B}"/>
              </a:ext>
            </a:extLst>
          </p:cNvPr>
          <p:cNvGrpSpPr/>
          <p:nvPr/>
        </p:nvGrpSpPr>
        <p:grpSpPr>
          <a:xfrm>
            <a:off x="1322378" y="1616512"/>
            <a:ext cx="3571865" cy="3597959"/>
            <a:chOff x="7446453" y="1414384"/>
            <a:chExt cx="3571865" cy="359795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940586-9859-4532-BDE3-194842894998}"/>
                </a:ext>
              </a:extLst>
            </p:cNvPr>
            <p:cNvSpPr txBox="1"/>
            <p:nvPr/>
          </p:nvSpPr>
          <p:spPr>
            <a:xfrm rot="17937002">
              <a:off x="6571642" y="2591931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dirty="0" err="1">
                  <a:solidFill>
                    <a:srgbClr val="FF0000"/>
                  </a:solidFill>
                  <a:effectLst/>
                  <a:latin typeface="Segoe UI" panose="020B0502040204020203" pitchFamily="34" charset="0"/>
                </a:rPr>
                <a:t>Bovie</a:t>
              </a:r>
              <a:r>
                <a:rPr lang="en-US" sz="1400" b="0" i="0" dirty="0">
                  <a:solidFill>
                    <a:srgbClr val="FF0000"/>
                  </a:solidFill>
                  <a:effectLst/>
                  <a:latin typeface="Segoe UI" panose="020B0502040204020203" pitchFamily="34" charset="0"/>
                </a:rPr>
                <a:t> Fault System </a:t>
              </a:r>
              <a:endParaRPr lang="en-CA" sz="14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8E4FD1-E9F9-4EC3-942D-36C49544DF39}"/>
                </a:ext>
              </a:extLst>
            </p:cNvPr>
            <p:cNvSpPr txBox="1"/>
            <p:nvPr/>
          </p:nvSpPr>
          <p:spPr>
            <a:xfrm rot="2561809">
              <a:off x="8960918" y="2962395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dirty="0">
                  <a:solidFill>
                    <a:schemeClr val="accent3">
                      <a:lumMod val="60000"/>
                      <a:lumOff val="40000"/>
                    </a:schemeClr>
                  </a:solidFill>
                  <a:effectLst/>
                  <a:latin typeface="Segoe UI" panose="020B0502040204020203" pitchFamily="34" charset="0"/>
                </a:rPr>
                <a:t>Slave Point Reefs</a:t>
              </a:r>
              <a:endParaRPr lang="en-CA" sz="1400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CCD28B-A219-41A7-B1C7-BBC1C2538C90}"/>
                </a:ext>
              </a:extLst>
            </p:cNvPr>
            <p:cNvSpPr txBox="1"/>
            <p:nvPr/>
          </p:nvSpPr>
          <p:spPr>
            <a:xfrm>
              <a:off x="8101748" y="1414384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dirty="0">
                  <a:effectLst/>
                  <a:latin typeface="Segoe UI" panose="020B0502040204020203" pitchFamily="34" charset="0"/>
                </a:rPr>
                <a:t>NWT</a:t>
              </a:r>
              <a:endParaRPr lang="en-CA" sz="1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6B9918-D55D-4DE8-8910-138939C1E96D}"/>
                </a:ext>
              </a:extLst>
            </p:cNvPr>
            <p:cNvSpPr txBox="1"/>
            <p:nvPr/>
          </p:nvSpPr>
          <p:spPr>
            <a:xfrm>
              <a:off x="8348129" y="4704566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dirty="0" err="1">
                  <a:solidFill>
                    <a:srgbClr val="7030A0"/>
                  </a:solidFill>
                  <a:effectLst/>
                  <a:latin typeface="Segoe UI" panose="020B0502040204020203" pitchFamily="34" charset="0"/>
                </a:rPr>
                <a:t>Presqu’ile</a:t>
              </a:r>
              <a:r>
                <a:rPr lang="en-US" sz="1400" b="0" i="0" dirty="0">
                  <a:solidFill>
                    <a:srgbClr val="7030A0"/>
                  </a:solidFill>
                  <a:effectLst/>
                  <a:latin typeface="Segoe UI" panose="020B0502040204020203" pitchFamily="34" charset="0"/>
                </a:rPr>
                <a:t> Reefs</a:t>
              </a:r>
              <a:endParaRPr lang="en-CA" sz="1400" dirty="0">
                <a:solidFill>
                  <a:srgbClr val="7030A0"/>
                </a:solidFill>
              </a:endParaRPr>
            </a:p>
          </p:txBody>
        </p:sp>
      </p:grpSp>
      <p:sp>
        <p:nvSpPr>
          <p:cNvPr id="32" name="Title 8">
            <a:extLst>
              <a:ext uri="{FF2B5EF4-FFF2-40B4-BE49-F238E27FC236}">
                <a16:creationId xmlns:a16="http://schemas.microsoft.com/office/drawing/2014/main" id="{8C2286A6-104E-452C-9AB2-8BF91C9B0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388"/>
          </a:xfrm>
        </p:spPr>
        <p:txBody>
          <a:bodyPr/>
          <a:lstStyle/>
          <a:p>
            <a:r>
              <a:rPr lang="en-US" dirty="0"/>
              <a:t>Pressure and Temperature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8A4AA7-0418-4501-B101-C12A62277738}"/>
              </a:ext>
            </a:extLst>
          </p:cNvPr>
          <p:cNvSpPr txBox="1"/>
          <p:nvPr/>
        </p:nvSpPr>
        <p:spPr>
          <a:xfrm>
            <a:off x="1932608" y="1364913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Temperature</a:t>
            </a:r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C836A601-041B-41A0-8DBE-1CFDA40BEFB0}"/>
              </a:ext>
            </a:extLst>
          </p:cNvPr>
          <p:cNvSpPr txBox="1">
            <a:spLocks/>
          </p:cNvSpPr>
          <p:nvPr/>
        </p:nvSpPr>
        <p:spPr>
          <a:xfrm>
            <a:off x="2291186" y="6414160"/>
            <a:ext cx="8137283" cy="4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Values calculated for Horn River as a whole. Lower confidence in Southern areas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2D7D74-59D2-4766-A419-16E1520B9A36}"/>
              </a:ext>
            </a:extLst>
          </p:cNvPr>
          <p:cNvSpPr txBox="1"/>
          <p:nvPr/>
        </p:nvSpPr>
        <p:spPr>
          <a:xfrm>
            <a:off x="1476267" y="5209651"/>
            <a:ext cx="1629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99 – 165 °C range </a:t>
            </a:r>
          </a:p>
          <a:p>
            <a:endParaRPr lang="en-CA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D43939-D0B6-4D1F-AEDC-2C1AEA775517}"/>
              </a:ext>
            </a:extLst>
          </p:cNvPr>
          <p:cNvSpPr txBox="1"/>
          <p:nvPr/>
        </p:nvSpPr>
        <p:spPr>
          <a:xfrm>
            <a:off x="2882508" y="1639719"/>
            <a:ext cx="1981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5°C contour interval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5F7C47-5532-1ED6-96FA-CBAB2ECC5EBC}"/>
              </a:ext>
            </a:extLst>
          </p:cNvPr>
          <p:cNvGrpSpPr/>
          <p:nvPr/>
        </p:nvGrpSpPr>
        <p:grpSpPr>
          <a:xfrm>
            <a:off x="5182870" y="1598312"/>
            <a:ext cx="3559913" cy="3597506"/>
            <a:chOff x="7446453" y="1414837"/>
            <a:chExt cx="3559913" cy="35975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46BA2F-EC0D-617D-3FA2-05FF2AB884E5}"/>
                </a:ext>
              </a:extLst>
            </p:cNvPr>
            <p:cNvSpPr txBox="1"/>
            <p:nvPr/>
          </p:nvSpPr>
          <p:spPr>
            <a:xfrm rot="17937002">
              <a:off x="6571642" y="2591931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dirty="0" err="1">
                  <a:solidFill>
                    <a:srgbClr val="FF0000"/>
                  </a:solidFill>
                  <a:effectLst/>
                  <a:latin typeface="Segoe UI" panose="020B0502040204020203" pitchFamily="34" charset="0"/>
                </a:rPr>
                <a:t>Bovie</a:t>
              </a:r>
              <a:r>
                <a:rPr lang="en-US" sz="1400" b="0" i="0" dirty="0">
                  <a:solidFill>
                    <a:srgbClr val="FF0000"/>
                  </a:solidFill>
                  <a:effectLst/>
                  <a:latin typeface="Segoe UI" panose="020B0502040204020203" pitchFamily="34" charset="0"/>
                </a:rPr>
                <a:t> Fault System </a:t>
              </a:r>
              <a:endParaRPr lang="en-CA" sz="14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A5BB5C-ABC6-142C-6CF7-F4D203F4DD66}"/>
                </a:ext>
              </a:extLst>
            </p:cNvPr>
            <p:cNvSpPr txBox="1"/>
            <p:nvPr/>
          </p:nvSpPr>
          <p:spPr>
            <a:xfrm rot="2561809">
              <a:off x="8948966" y="2962395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dirty="0">
                  <a:solidFill>
                    <a:schemeClr val="accent3">
                      <a:lumMod val="60000"/>
                      <a:lumOff val="40000"/>
                    </a:schemeClr>
                  </a:solidFill>
                  <a:effectLst/>
                  <a:latin typeface="Segoe UI" panose="020B0502040204020203" pitchFamily="34" charset="0"/>
                </a:rPr>
                <a:t>Slave Point Reefs</a:t>
              </a:r>
              <a:endParaRPr lang="en-CA" sz="1400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771757-4107-36B1-997D-2C39E43C57EF}"/>
                </a:ext>
              </a:extLst>
            </p:cNvPr>
            <p:cNvSpPr txBox="1"/>
            <p:nvPr/>
          </p:nvSpPr>
          <p:spPr>
            <a:xfrm>
              <a:off x="8079468" y="1414837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dirty="0">
                  <a:effectLst/>
                  <a:latin typeface="Segoe UI" panose="020B0502040204020203" pitchFamily="34" charset="0"/>
                </a:rPr>
                <a:t>NWT</a:t>
              </a:r>
              <a:endParaRPr lang="en-CA" sz="1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52C6A9-34AE-428A-E23A-BF010A2AB39E}"/>
                </a:ext>
              </a:extLst>
            </p:cNvPr>
            <p:cNvSpPr txBox="1"/>
            <p:nvPr/>
          </p:nvSpPr>
          <p:spPr>
            <a:xfrm>
              <a:off x="8348129" y="4704566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dirty="0" err="1">
                  <a:solidFill>
                    <a:srgbClr val="7030A0"/>
                  </a:solidFill>
                  <a:effectLst/>
                  <a:latin typeface="Segoe UI" panose="020B0502040204020203" pitchFamily="34" charset="0"/>
                </a:rPr>
                <a:t>Presqu’ile</a:t>
              </a:r>
              <a:r>
                <a:rPr lang="en-US" sz="1400" b="0" i="0" dirty="0">
                  <a:solidFill>
                    <a:srgbClr val="7030A0"/>
                  </a:solidFill>
                  <a:effectLst/>
                  <a:latin typeface="Segoe UI" panose="020B0502040204020203" pitchFamily="34" charset="0"/>
                </a:rPr>
                <a:t> Reefs</a:t>
              </a:r>
              <a:endParaRPr lang="en-CA" sz="1400" dirty="0">
                <a:solidFill>
                  <a:srgbClr val="7030A0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CCE563A-2019-1F7D-B3E8-9AAC1C49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851" y="1677557"/>
            <a:ext cx="3844374" cy="32835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EF59803-BE06-B87D-F9A6-44CFE6D17CD6}"/>
              </a:ext>
            </a:extLst>
          </p:cNvPr>
          <p:cNvGrpSpPr/>
          <p:nvPr/>
        </p:nvGrpSpPr>
        <p:grpSpPr>
          <a:xfrm>
            <a:off x="9051771" y="1616512"/>
            <a:ext cx="2959076" cy="3597506"/>
            <a:chOff x="7446453" y="1414837"/>
            <a:chExt cx="2959076" cy="35975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61FA7D-40B1-A904-63DD-6AA48E606188}"/>
                </a:ext>
              </a:extLst>
            </p:cNvPr>
            <p:cNvSpPr txBox="1"/>
            <p:nvPr/>
          </p:nvSpPr>
          <p:spPr>
            <a:xfrm rot="17937002">
              <a:off x="6571642" y="2591931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dirty="0" err="1">
                  <a:solidFill>
                    <a:srgbClr val="FF0000"/>
                  </a:solidFill>
                  <a:effectLst/>
                  <a:latin typeface="Segoe UI" panose="020B0502040204020203" pitchFamily="34" charset="0"/>
                </a:rPr>
                <a:t>Bovie</a:t>
              </a:r>
              <a:r>
                <a:rPr lang="en-US" sz="1400" b="0" i="0" dirty="0">
                  <a:solidFill>
                    <a:srgbClr val="FF0000"/>
                  </a:solidFill>
                  <a:effectLst/>
                  <a:latin typeface="Segoe UI" panose="020B0502040204020203" pitchFamily="34" charset="0"/>
                </a:rPr>
                <a:t> Fault System </a:t>
              </a:r>
              <a:endParaRPr lang="en-CA" sz="140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8D0C9-93BC-9BEB-0476-33C46D881225}"/>
                </a:ext>
              </a:extLst>
            </p:cNvPr>
            <p:cNvSpPr txBox="1"/>
            <p:nvPr/>
          </p:nvSpPr>
          <p:spPr>
            <a:xfrm>
              <a:off x="8079468" y="1414837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dirty="0">
                  <a:effectLst/>
                  <a:latin typeface="Segoe UI" panose="020B0502040204020203" pitchFamily="34" charset="0"/>
                </a:rPr>
                <a:t>NWT</a:t>
              </a:r>
              <a:endParaRPr lang="en-CA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06F7C7-36BF-9167-EC3A-DB3D3F6E076B}"/>
                </a:ext>
              </a:extLst>
            </p:cNvPr>
            <p:cNvSpPr txBox="1"/>
            <p:nvPr/>
          </p:nvSpPr>
          <p:spPr>
            <a:xfrm>
              <a:off x="8348129" y="4704566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dirty="0" err="1">
                  <a:solidFill>
                    <a:srgbClr val="7030A0"/>
                  </a:solidFill>
                  <a:effectLst/>
                  <a:latin typeface="Segoe UI" panose="020B0502040204020203" pitchFamily="34" charset="0"/>
                </a:rPr>
                <a:t>Presqu’ile</a:t>
              </a:r>
              <a:r>
                <a:rPr lang="en-US" sz="1400" b="0" i="0" dirty="0">
                  <a:solidFill>
                    <a:srgbClr val="7030A0"/>
                  </a:solidFill>
                  <a:effectLst/>
                  <a:latin typeface="Segoe UI" panose="020B0502040204020203" pitchFamily="34" charset="0"/>
                </a:rPr>
                <a:t> Reefs</a:t>
              </a:r>
              <a:endParaRPr lang="en-CA" sz="1400" dirty="0">
                <a:solidFill>
                  <a:srgbClr val="7030A0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127CB1C-A2DA-62E3-DC02-06F8C0572283}"/>
              </a:ext>
            </a:extLst>
          </p:cNvPr>
          <p:cNvSpPr txBox="1"/>
          <p:nvPr/>
        </p:nvSpPr>
        <p:spPr>
          <a:xfrm>
            <a:off x="5314477" y="1312466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Pressure Gradient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C1AFCA-B4C2-11D2-F974-A1C6C8A56EDC}"/>
              </a:ext>
            </a:extLst>
          </p:cNvPr>
          <p:cNvSpPr txBox="1"/>
          <p:nvPr/>
        </p:nvSpPr>
        <p:spPr>
          <a:xfrm>
            <a:off x="9189731" y="1311117"/>
            <a:ext cx="194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Absolute Pressure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AF9124-86FC-55D3-2BDC-9448FA66E1D7}"/>
              </a:ext>
            </a:extLst>
          </p:cNvPr>
          <p:cNvSpPr txBox="1"/>
          <p:nvPr/>
        </p:nvSpPr>
        <p:spPr>
          <a:xfrm>
            <a:off x="10323256" y="1644330"/>
            <a:ext cx="16875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(1 MPa contour interval)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F5398-8AAD-9711-4FD4-39909C672549}"/>
              </a:ext>
            </a:extLst>
          </p:cNvPr>
          <p:cNvSpPr txBox="1"/>
          <p:nvPr/>
        </p:nvSpPr>
        <p:spPr>
          <a:xfrm>
            <a:off x="6279628" y="1628934"/>
            <a:ext cx="1981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(1 MPa/m contour interval)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54FA7-665B-4F1F-8CB9-E9C3F0D3E4B4}"/>
              </a:ext>
            </a:extLst>
          </p:cNvPr>
          <p:cNvSpPr txBox="1"/>
          <p:nvPr/>
        </p:nvSpPr>
        <p:spPr>
          <a:xfrm>
            <a:off x="5464708" y="5206947"/>
            <a:ext cx="172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9 – 20 MPa/m range </a:t>
            </a:r>
          </a:p>
          <a:p>
            <a:endParaRPr lang="en-CA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C3C5CF-7B59-7B71-2ECC-02E598D86F54}"/>
              </a:ext>
            </a:extLst>
          </p:cNvPr>
          <p:cNvSpPr txBox="1"/>
          <p:nvPr/>
        </p:nvSpPr>
        <p:spPr>
          <a:xfrm>
            <a:off x="9263227" y="5195818"/>
            <a:ext cx="1629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18 – 58 MPa range </a:t>
            </a:r>
          </a:p>
          <a:p>
            <a:endParaRPr lang="en-CA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AE17FF-FAEF-6A02-C675-FAA6B3197000}"/>
              </a:ext>
            </a:extLst>
          </p:cNvPr>
          <p:cNvSpPr txBox="1"/>
          <p:nvPr/>
        </p:nvSpPr>
        <p:spPr>
          <a:xfrm rot="3495433">
            <a:off x="10397314" y="3328045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962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87133676-92BD-C046-7DE1-DB7366107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970" y="1512937"/>
            <a:ext cx="4993653" cy="4826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Additional Land Rights, Operators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46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E85F1-83C7-97F9-E102-A4765FB1766C}"/>
              </a:ext>
            </a:extLst>
          </p:cNvPr>
          <p:cNvSpPr txBox="1"/>
          <p:nvPr/>
        </p:nvSpPr>
        <p:spPr>
          <a:xfrm rot="17791299">
            <a:off x="3852186" y="2912041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Bovie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Fault System 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985CE-B715-3493-B95A-A068128CE908}"/>
              </a:ext>
            </a:extLst>
          </p:cNvPr>
          <p:cNvSpPr txBox="1"/>
          <p:nvPr/>
        </p:nvSpPr>
        <p:spPr>
          <a:xfrm rot="2561809">
            <a:off x="6885551" y="377367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BDDD4-B959-6D9F-B366-E5E3C5B7CA84}"/>
              </a:ext>
            </a:extLst>
          </p:cNvPr>
          <p:cNvSpPr txBox="1"/>
          <p:nvPr/>
        </p:nvSpPr>
        <p:spPr>
          <a:xfrm>
            <a:off x="6857411" y="6062559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200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200" b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2DCAD-CE80-7AF9-18F4-0D2BA81C6351}"/>
              </a:ext>
            </a:extLst>
          </p:cNvPr>
          <p:cNvSpPr txBox="1"/>
          <p:nvPr/>
        </p:nvSpPr>
        <p:spPr>
          <a:xfrm>
            <a:off x="5577875" y="1269273"/>
            <a:ext cx="9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NWT</a:t>
            </a:r>
            <a:endParaRPr lang="en-CA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74566-8701-6696-D233-E42DC26B4318}"/>
              </a:ext>
            </a:extLst>
          </p:cNvPr>
          <p:cNvSpPr txBox="1"/>
          <p:nvPr/>
        </p:nvSpPr>
        <p:spPr>
          <a:xfrm>
            <a:off x="3692945" y="2364454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Liard Basin</a:t>
            </a:r>
            <a:endParaRPr lang="en-CA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0D39B-EBD6-80DE-F812-5B0319B56454}"/>
              </a:ext>
            </a:extLst>
          </p:cNvPr>
          <p:cNvSpPr txBox="1"/>
          <p:nvPr/>
        </p:nvSpPr>
        <p:spPr>
          <a:xfrm>
            <a:off x="5726711" y="297314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70272-18C8-4C60-E0D2-6EF0BF72FEF2}"/>
              </a:ext>
            </a:extLst>
          </p:cNvPr>
          <p:cNvSpPr txBox="1"/>
          <p:nvPr/>
        </p:nvSpPr>
        <p:spPr>
          <a:xfrm>
            <a:off x="5323628" y="1544112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C1A724-FE50-8E9D-A110-42375DE2EAA6}"/>
              </a:ext>
            </a:extLst>
          </p:cNvPr>
          <p:cNvSpPr txBox="1"/>
          <p:nvPr/>
        </p:nvSpPr>
        <p:spPr>
          <a:xfrm>
            <a:off x="5198802" y="1823313"/>
            <a:ext cx="1464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/>
                <a:latin typeface="Segoe UI" panose="020B0502040204020203" pitchFamily="34" charset="0"/>
              </a:rPr>
              <a:t>POU 50%, CNRL</a:t>
            </a:r>
            <a:endParaRPr lang="en-CA" sz="1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F8A931-D065-43B9-95A1-8F63D0B51436}"/>
              </a:ext>
            </a:extLst>
          </p:cNvPr>
          <p:cNvSpPr txBox="1"/>
          <p:nvPr/>
        </p:nvSpPr>
        <p:spPr>
          <a:xfrm>
            <a:off x="6428110" y="2902513"/>
            <a:ext cx="1921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/>
                <a:latin typeface="Segoe UI" panose="020B0502040204020203" pitchFamily="34" charset="0"/>
              </a:rPr>
              <a:t>POU 55% Crew, Cenovus</a:t>
            </a:r>
            <a:endParaRPr lang="en-CA" sz="1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F932A-6B01-47AC-C6C3-9D8571EA3283}"/>
              </a:ext>
            </a:extLst>
          </p:cNvPr>
          <p:cNvSpPr txBox="1"/>
          <p:nvPr/>
        </p:nvSpPr>
        <p:spPr>
          <a:xfrm>
            <a:off x="6642128" y="2573240"/>
            <a:ext cx="1384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" panose="020B0502040204020203" pitchFamily="34" charset="0"/>
              </a:rPr>
              <a:t>POU 6</a:t>
            </a:r>
            <a:r>
              <a:rPr lang="en-US" sz="1000" b="1" dirty="0">
                <a:effectLst/>
                <a:latin typeface="Segoe UI" panose="020B0502040204020203" pitchFamily="34" charset="0"/>
              </a:rPr>
              <a:t>0%, Cenovus</a:t>
            </a:r>
            <a:endParaRPr lang="en-CA" sz="1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186E96-7571-4532-61F0-DD73E0B4726E}"/>
              </a:ext>
            </a:extLst>
          </p:cNvPr>
          <p:cNvSpPr txBox="1"/>
          <p:nvPr/>
        </p:nvSpPr>
        <p:spPr>
          <a:xfrm>
            <a:off x="6069297" y="3097737"/>
            <a:ext cx="1352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/>
                <a:latin typeface="Segoe UI" panose="020B0502040204020203" pitchFamily="34" charset="0"/>
              </a:rPr>
              <a:t>POU 50%, </a:t>
            </a:r>
            <a:r>
              <a:rPr lang="en-US" sz="1000" b="1" dirty="0" err="1">
                <a:effectLst/>
                <a:latin typeface="Segoe UI" panose="020B0502040204020203" pitchFamily="34" charset="0"/>
              </a:rPr>
              <a:t>Ovintiv</a:t>
            </a:r>
            <a:endParaRPr lang="en-CA" sz="1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668550-1FCD-21FA-3A2C-F3D2888BFA11}"/>
              </a:ext>
            </a:extLst>
          </p:cNvPr>
          <p:cNvSpPr txBox="1"/>
          <p:nvPr/>
        </p:nvSpPr>
        <p:spPr>
          <a:xfrm>
            <a:off x="4883530" y="3286267"/>
            <a:ext cx="1275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/>
                <a:latin typeface="Segoe UI" panose="020B0502040204020203" pitchFamily="34" charset="0"/>
              </a:rPr>
              <a:t>POU 50%, CNRL</a:t>
            </a:r>
            <a:endParaRPr lang="en-CA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DD3326-2080-9D77-A126-5AED334410C4}"/>
              </a:ext>
            </a:extLst>
          </p:cNvPr>
          <p:cNvSpPr txBox="1"/>
          <p:nvPr/>
        </p:nvSpPr>
        <p:spPr>
          <a:xfrm>
            <a:off x="6510850" y="3773243"/>
            <a:ext cx="1407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" panose="020B0502040204020203" pitchFamily="34" charset="0"/>
              </a:rPr>
              <a:t>POU 65</a:t>
            </a:r>
            <a:r>
              <a:rPr lang="en-US" sz="1000" b="1" dirty="0">
                <a:effectLst/>
                <a:latin typeface="Segoe UI" panose="020B0502040204020203" pitchFamily="34" charset="0"/>
              </a:rPr>
              <a:t>%, Cenovus</a:t>
            </a:r>
            <a:endParaRPr lang="en-CA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ED3221-3E52-FE17-C27D-324A697212AD}"/>
              </a:ext>
            </a:extLst>
          </p:cNvPr>
          <p:cNvSpPr txBox="1"/>
          <p:nvPr/>
        </p:nvSpPr>
        <p:spPr>
          <a:xfrm>
            <a:off x="7289638" y="4041820"/>
            <a:ext cx="1229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/>
                <a:latin typeface="Segoe UI" panose="020B0502040204020203" pitchFamily="34" charset="0"/>
              </a:rPr>
              <a:t>POU 50%, CNRL</a:t>
            </a:r>
            <a:endParaRPr lang="en-CA" sz="1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00DF2-2F61-855F-1489-98B163DAE2F6}"/>
              </a:ext>
            </a:extLst>
          </p:cNvPr>
          <p:cNvSpPr txBox="1"/>
          <p:nvPr/>
        </p:nvSpPr>
        <p:spPr>
          <a:xfrm>
            <a:off x="7293448" y="4248735"/>
            <a:ext cx="20207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effectLst/>
                <a:latin typeface="Segoe UI" panose="020B0502040204020203" pitchFamily="34" charset="0"/>
              </a:rPr>
              <a:t>POU 60%, NTE Energy</a:t>
            </a:r>
            <a:endParaRPr lang="en-CA" sz="1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B414DE-0028-A435-7C7E-F7B5544FF34A}"/>
              </a:ext>
            </a:extLst>
          </p:cNvPr>
          <p:cNvSpPr txBox="1"/>
          <p:nvPr/>
        </p:nvSpPr>
        <p:spPr>
          <a:xfrm>
            <a:off x="6578262" y="241971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Ootla</a:t>
            </a:r>
            <a:endParaRPr lang="en-CA" sz="10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5F3EE-2239-D1B3-F335-C72E09DCFB09}"/>
              </a:ext>
            </a:extLst>
          </p:cNvPr>
          <p:cNvSpPr txBox="1"/>
          <p:nvPr/>
        </p:nvSpPr>
        <p:spPr>
          <a:xfrm>
            <a:off x="5434976" y="1707097"/>
            <a:ext cx="11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rgbClr val="C2AD10"/>
                </a:solidFill>
                <a:effectLst/>
                <a:latin typeface="Segoe UI" panose="020B0502040204020203" pitchFamily="34" charset="0"/>
              </a:rPr>
              <a:t>EOG wells</a:t>
            </a:r>
            <a:endParaRPr lang="en-CA" sz="900" b="1" i="1" dirty="0">
              <a:solidFill>
                <a:srgbClr val="C2AD1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969F95-6C18-F6D1-6ACD-579551B2A183}"/>
              </a:ext>
            </a:extLst>
          </p:cNvPr>
          <p:cNvSpPr txBox="1"/>
          <p:nvPr/>
        </p:nvSpPr>
        <p:spPr>
          <a:xfrm>
            <a:off x="5528966" y="2272121"/>
            <a:ext cx="11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rgbClr val="C2AD10"/>
                </a:solidFill>
                <a:effectLst/>
                <a:latin typeface="Segoe UI" panose="020B0502040204020203" pitchFamily="34" charset="0"/>
              </a:rPr>
              <a:t>NTE Energy wells</a:t>
            </a:r>
            <a:endParaRPr lang="en-CA" sz="900" b="1" i="1" dirty="0">
              <a:solidFill>
                <a:srgbClr val="C2AD1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D79D7-4BC8-1AA9-8DA3-41FEFD5AA991}"/>
              </a:ext>
            </a:extLst>
          </p:cNvPr>
          <p:cNvSpPr txBox="1"/>
          <p:nvPr/>
        </p:nvSpPr>
        <p:spPr>
          <a:xfrm>
            <a:off x="5796698" y="199480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effectLst/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EA4C69-5A74-85D9-373E-6C916CC29BAC}"/>
              </a:ext>
            </a:extLst>
          </p:cNvPr>
          <p:cNvSpPr txBox="1"/>
          <p:nvPr/>
        </p:nvSpPr>
        <p:spPr>
          <a:xfrm>
            <a:off x="6159380" y="2759022"/>
            <a:ext cx="11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rgbClr val="C2AD10"/>
                </a:solidFill>
                <a:effectLst/>
                <a:latin typeface="Segoe UI" panose="020B0502040204020203" pitchFamily="34" charset="0"/>
              </a:rPr>
              <a:t>EOG wells</a:t>
            </a:r>
            <a:endParaRPr lang="en-CA" sz="900" b="1" i="1" dirty="0">
              <a:solidFill>
                <a:srgbClr val="C2AD1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D727A3-1D27-0B46-9ECF-0DA566B7A0DF}"/>
              </a:ext>
            </a:extLst>
          </p:cNvPr>
          <p:cNvSpPr txBox="1"/>
          <p:nvPr/>
        </p:nvSpPr>
        <p:spPr>
          <a:xfrm>
            <a:off x="6152457" y="3488158"/>
            <a:ext cx="11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rgbClr val="C2AD10"/>
                </a:solidFill>
                <a:effectLst/>
                <a:latin typeface="Segoe UI" panose="020B0502040204020203" pitchFamily="34" charset="0"/>
              </a:rPr>
              <a:t>CNRL wells</a:t>
            </a:r>
            <a:endParaRPr lang="en-CA" sz="900" b="1" i="1" dirty="0">
              <a:solidFill>
                <a:srgbClr val="C2AD1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D69530-0E8B-FC37-00BC-0D05415AAB85}"/>
              </a:ext>
            </a:extLst>
          </p:cNvPr>
          <p:cNvSpPr txBox="1"/>
          <p:nvPr/>
        </p:nvSpPr>
        <p:spPr>
          <a:xfrm>
            <a:off x="5229664" y="3560271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Kiwigana</a:t>
            </a:r>
            <a:endParaRPr lang="en-CA" sz="1000" b="1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C4F2AE-0D6E-0F3A-528A-F3002912E3C2}"/>
              </a:ext>
            </a:extLst>
          </p:cNvPr>
          <p:cNvSpPr txBox="1"/>
          <p:nvPr/>
        </p:nvSpPr>
        <p:spPr>
          <a:xfrm>
            <a:off x="5368870" y="3758340"/>
            <a:ext cx="11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rgbClr val="C2AD10"/>
                </a:solidFill>
                <a:effectLst/>
                <a:latin typeface="Segoe UI" panose="020B0502040204020203" pitchFamily="34" charset="0"/>
              </a:rPr>
              <a:t>OVV wells</a:t>
            </a:r>
            <a:endParaRPr lang="en-CA" sz="900" b="1" i="1" dirty="0">
              <a:solidFill>
                <a:srgbClr val="C2AD1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22FBEB-41FA-6FC0-03CA-C6F04D9559B5}"/>
              </a:ext>
            </a:extLst>
          </p:cNvPr>
          <p:cNvSpPr txBox="1"/>
          <p:nvPr/>
        </p:nvSpPr>
        <p:spPr>
          <a:xfrm>
            <a:off x="6444218" y="3358817"/>
            <a:ext cx="11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rgbClr val="C2AD10"/>
                </a:solidFill>
                <a:effectLst/>
                <a:latin typeface="Segoe UI" panose="020B0502040204020203" pitchFamily="34" charset="0"/>
              </a:rPr>
              <a:t>CNOOC wells</a:t>
            </a:r>
            <a:endParaRPr lang="en-CA" sz="900" b="1" i="1" dirty="0">
              <a:solidFill>
                <a:srgbClr val="C2AD1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EE4E29-76E8-3CCC-189C-5EE8246914C6}"/>
              </a:ext>
            </a:extLst>
          </p:cNvPr>
          <p:cNvSpPr txBox="1"/>
          <p:nvPr/>
        </p:nvSpPr>
        <p:spPr>
          <a:xfrm>
            <a:off x="5609275" y="4358888"/>
            <a:ext cx="15218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>
                <a:solidFill>
                  <a:srgbClr val="C2AD10"/>
                </a:solidFill>
                <a:effectLst/>
                <a:latin typeface="Segoe UI" panose="020B0502040204020203" pitchFamily="34" charset="0"/>
              </a:rPr>
              <a:t>Tallahassee </a:t>
            </a:r>
            <a:r>
              <a:rPr lang="en-US" sz="900" b="1" i="1" dirty="0" err="1">
                <a:solidFill>
                  <a:srgbClr val="C2AD10"/>
                </a:solidFill>
                <a:effectLst/>
                <a:latin typeface="Segoe UI" panose="020B0502040204020203" pitchFamily="34" charset="0"/>
              </a:rPr>
              <a:t>Expl</a:t>
            </a:r>
            <a:r>
              <a:rPr lang="en-US" sz="900" b="1" i="1" dirty="0">
                <a:solidFill>
                  <a:srgbClr val="C2AD10"/>
                </a:solidFill>
                <a:effectLst/>
                <a:latin typeface="Segoe UI" panose="020B0502040204020203" pitchFamily="34" charset="0"/>
              </a:rPr>
              <a:t> wells</a:t>
            </a:r>
            <a:endParaRPr lang="en-CA" sz="900" b="1" i="1" dirty="0">
              <a:solidFill>
                <a:srgbClr val="C2AD10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0B3385B-DBB7-4A32-7E34-9C1C47727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6" t="4324" r="9044" b="7505"/>
          <a:stretch/>
        </p:blipFill>
        <p:spPr>
          <a:xfrm>
            <a:off x="3620506" y="4019464"/>
            <a:ext cx="1198981" cy="1776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9EF6F6-AC4A-7AC9-F9A0-64E38E1EF140}"/>
              </a:ext>
            </a:extLst>
          </p:cNvPr>
          <p:cNvSpPr txBox="1"/>
          <p:nvPr/>
        </p:nvSpPr>
        <p:spPr>
          <a:xfrm>
            <a:off x="6222832" y="361628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</p:spTree>
    <p:extLst>
      <p:ext uri="{BB962C8B-B14F-4D97-AF65-F5344CB8AC3E}">
        <p14:creationId xmlns:p14="http://schemas.microsoft.com/office/powerpoint/2010/main" val="1016449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47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6432845-9ECD-C85C-BDD9-181188688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95" y="112710"/>
            <a:ext cx="10911609" cy="674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87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stress zone in fault area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48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AA22D2-5EA2-D579-BC88-CE2C4A5B4C5F}"/>
              </a:ext>
            </a:extLst>
          </p:cNvPr>
          <p:cNvSpPr/>
          <p:nvPr/>
        </p:nvSpPr>
        <p:spPr>
          <a:xfrm>
            <a:off x="3626041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DCA11BD-6CB4-2A1F-3D98-C1FD1ADEAB8D}"/>
              </a:ext>
            </a:extLst>
          </p:cNvPr>
          <p:cNvSpPr txBox="1">
            <a:spLocks/>
          </p:cNvSpPr>
          <p:nvPr/>
        </p:nvSpPr>
        <p:spPr>
          <a:xfrm>
            <a:off x="5087632" y="6464973"/>
            <a:ext cx="2280908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ISIP: proxy for </a:t>
            </a:r>
            <a:r>
              <a:rPr lang="en-US" sz="1600" dirty="0" err="1"/>
              <a:t>Shmin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5F55D9-2775-C00E-8192-E56B9E877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51"/>
          <a:stretch/>
        </p:blipFill>
        <p:spPr>
          <a:xfrm>
            <a:off x="3208020" y="1647658"/>
            <a:ext cx="5775960" cy="44766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398351-F6DD-4227-2BF1-89BFB5CC1609}"/>
              </a:ext>
            </a:extLst>
          </p:cNvPr>
          <p:cNvSpPr txBox="1"/>
          <p:nvPr/>
        </p:nvSpPr>
        <p:spPr>
          <a:xfrm>
            <a:off x="5848961" y="1635750"/>
            <a:ext cx="2631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High stress</a:t>
            </a:r>
          </a:p>
          <a:p>
            <a:pPr algn="ctr"/>
            <a:r>
              <a:rPr lang="en-US" b="1" dirty="0"/>
              <a:t>More difficult completion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C6A069-C711-B791-FCF5-6C67079D1D34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5482590" y="2282081"/>
            <a:ext cx="1682341" cy="948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862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stress variation from seismic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49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AA22D2-5EA2-D579-BC88-CE2C4A5B4C5F}"/>
              </a:ext>
            </a:extLst>
          </p:cNvPr>
          <p:cNvSpPr/>
          <p:nvPr/>
        </p:nvSpPr>
        <p:spPr>
          <a:xfrm>
            <a:off x="3626041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DCA11BD-6CB4-2A1F-3D98-C1FD1ADEAB8D}"/>
              </a:ext>
            </a:extLst>
          </p:cNvPr>
          <p:cNvSpPr txBox="1">
            <a:spLocks/>
          </p:cNvSpPr>
          <p:nvPr/>
        </p:nvSpPr>
        <p:spPr>
          <a:xfrm>
            <a:off x="4396740" y="6458595"/>
            <a:ext cx="4606290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Risk of high stress zone on 52L pad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49889-5733-C678-8FA4-9266E096C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660" y="2136401"/>
            <a:ext cx="7315978" cy="3907818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0752F30-051F-2917-B7B2-F653274F8DEE}"/>
              </a:ext>
            </a:extLst>
          </p:cNvPr>
          <p:cNvSpPr txBox="1">
            <a:spLocks/>
          </p:cNvSpPr>
          <p:nvPr/>
        </p:nvSpPr>
        <p:spPr>
          <a:xfrm>
            <a:off x="2706995" y="1654885"/>
            <a:ext cx="8132455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Integration of 1D geo-mechanical model with inverted seismic data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895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777DFA-3FDA-E442-7ADE-12726BD8D394}"/>
              </a:ext>
            </a:extLst>
          </p:cNvPr>
          <p:cNvSpPr/>
          <p:nvPr/>
        </p:nvSpPr>
        <p:spPr>
          <a:xfrm>
            <a:off x="567311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59487E8-2A59-FDDC-BD3E-B1EDD4D151C1}"/>
              </a:ext>
            </a:extLst>
          </p:cNvPr>
          <p:cNvSpPr txBox="1">
            <a:spLocks/>
          </p:cNvSpPr>
          <p:nvPr/>
        </p:nvSpPr>
        <p:spPr>
          <a:xfrm>
            <a:off x="5883842" y="6457617"/>
            <a:ext cx="5108562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Muskwa and Upper Otter Park as one package</a:t>
            </a:r>
            <a:endParaRPr lang="en-US" sz="14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73CFF-3AD1-F632-BAA8-5418AF794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56" y="1484791"/>
            <a:ext cx="5221275" cy="48547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Stratigraphic Overview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6A5E791-6A24-4162-B081-3659C5152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213721" cy="52053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Three landing zones identified:</a:t>
            </a:r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Muskwa-Upper Otter Park</a:t>
            </a:r>
          </a:p>
          <a:p>
            <a:pPr algn="l"/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Middle Otter Park</a:t>
            </a:r>
          </a:p>
          <a:p>
            <a:pPr algn="l"/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Evie</a:t>
            </a:r>
          </a:p>
          <a:p>
            <a:pPr marL="0" indent="0" algn="l">
              <a:buNone/>
            </a:pPr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5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E85F1-83C7-97F9-E102-A4765FB1766C}"/>
              </a:ext>
            </a:extLst>
          </p:cNvPr>
          <p:cNvSpPr txBox="1"/>
          <p:nvPr/>
        </p:nvSpPr>
        <p:spPr>
          <a:xfrm rot="17791299">
            <a:off x="5989794" y="2912041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Bovie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Fault System 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985CE-B715-3493-B95A-A068128CE908}"/>
              </a:ext>
            </a:extLst>
          </p:cNvPr>
          <p:cNvSpPr txBox="1"/>
          <p:nvPr/>
        </p:nvSpPr>
        <p:spPr>
          <a:xfrm rot="2561809">
            <a:off x="9023159" y="377367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BDDD4-B959-6D9F-B366-E5E3C5B7CA84}"/>
              </a:ext>
            </a:extLst>
          </p:cNvPr>
          <p:cNvSpPr txBox="1"/>
          <p:nvPr/>
        </p:nvSpPr>
        <p:spPr>
          <a:xfrm>
            <a:off x="8995019" y="6062559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200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200" b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2DCAD-CE80-7AF9-18F4-0D2BA81C6351}"/>
              </a:ext>
            </a:extLst>
          </p:cNvPr>
          <p:cNvSpPr txBox="1"/>
          <p:nvPr/>
        </p:nvSpPr>
        <p:spPr>
          <a:xfrm>
            <a:off x="7715483" y="1269273"/>
            <a:ext cx="9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NWT</a:t>
            </a:r>
            <a:endParaRPr lang="en-CA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74566-8701-6696-D233-E42DC26B4318}"/>
              </a:ext>
            </a:extLst>
          </p:cNvPr>
          <p:cNvSpPr txBox="1"/>
          <p:nvPr/>
        </p:nvSpPr>
        <p:spPr>
          <a:xfrm>
            <a:off x="5830553" y="2364454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Liard Basin</a:t>
            </a:r>
            <a:endParaRPr lang="en-CA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0D39B-EBD6-80DE-F812-5B0319B56454}"/>
              </a:ext>
            </a:extLst>
          </p:cNvPr>
          <p:cNvSpPr txBox="1"/>
          <p:nvPr/>
        </p:nvSpPr>
        <p:spPr>
          <a:xfrm>
            <a:off x="7743175" y="311280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55105-69DB-3C05-8F06-02F2FA247167}"/>
              </a:ext>
            </a:extLst>
          </p:cNvPr>
          <p:cNvSpPr txBox="1"/>
          <p:nvPr/>
        </p:nvSpPr>
        <p:spPr>
          <a:xfrm>
            <a:off x="8715870" y="2419717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Ootla</a:t>
            </a:r>
            <a:endParaRPr lang="en-CA" sz="10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70272-18C8-4C60-E0D2-6EF0BF72FEF2}"/>
              </a:ext>
            </a:extLst>
          </p:cNvPr>
          <p:cNvSpPr txBox="1"/>
          <p:nvPr/>
        </p:nvSpPr>
        <p:spPr>
          <a:xfrm>
            <a:off x="7447758" y="158357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130699B2-1E85-A2CA-2052-028D10340EFB}"/>
              </a:ext>
            </a:extLst>
          </p:cNvPr>
          <p:cNvSpPr/>
          <p:nvPr/>
        </p:nvSpPr>
        <p:spPr>
          <a:xfrm>
            <a:off x="8287591" y="3112803"/>
            <a:ext cx="164173" cy="171910"/>
          </a:xfrm>
          <a:prstGeom prst="star5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4DC379B-B6CE-CBC3-6533-B88E1234730C}"/>
              </a:ext>
            </a:extLst>
          </p:cNvPr>
          <p:cNvGrpSpPr/>
          <p:nvPr/>
        </p:nvGrpSpPr>
        <p:grpSpPr>
          <a:xfrm>
            <a:off x="2978941" y="1385194"/>
            <a:ext cx="2484920" cy="5214270"/>
            <a:chOff x="2845591" y="1335664"/>
            <a:chExt cx="2484920" cy="521427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F072E15-450F-6982-21FE-C9AA84C0494C}"/>
                </a:ext>
              </a:extLst>
            </p:cNvPr>
            <p:cNvSpPr/>
            <p:nvPr/>
          </p:nvSpPr>
          <p:spPr>
            <a:xfrm>
              <a:off x="2845592" y="4524948"/>
              <a:ext cx="366064" cy="40211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2D1E510-EABD-57E6-0010-9D3B560A8264}"/>
                </a:ext>
              </a:extLst>
            </p:cNvPr>
            <p:cNvGrpSpPr/>
            <p:nvPr/>
          </p:nvGrpSpPr>
          <p:grpSpPr>
            <a:xfrm>
              <a:off x="3197176" y="1335664"/>
              <a:ext cx="2133335" cy="5214270"/>
              <a:chOff x="1067386" y="1335664"/>
              <a:chExt cx="2133335" cy="521427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436B4F6-1FC4-75D1-33F6-CC6B208E3B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928" r="1716"/>
              <a:stretch/>
            </p:blipFill>
            <p:spPr>
              <a:xfrm>
                <a:off x="1094210" y="1686842"/>
                <a:ext cx="1225950" cy="48550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9B90E0D-7AE2-D2F0-9CE2-53C5C155F140}"/>
                  </a:ext>
                </a:extLst>
              </p:cNvPr>
              <p:cNvSpPr/>
              <p:nvPr/>
            </p:nvSpPr>
            <p:spPr>
              <a:xfrm>
                <a:off x="1089485" y="1523754"/>
                <a:ext cx="486745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5A97E1F-4882-F1DE-F544-0455F94A3E49}"/>
                  </a:ext>
                </a:extLst>
              </p:cNvPr>
              <p:cNvSpPr/>
              <p:nvPr/>
            </p:nvSpPr>
            <p:spPr>
              <a:xfrm>
                <a:off x="1991964" y="1523429"/>
                <a:ext cx="33054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A43238B-493C-2919-BF30-673551F1F5EF}"/>
                  </a:ext>
                </a:extLst>
              </p:cNvPr>
              <p:cNvSpPr/>
              <p:nvPr/>
            </p:nvSpPr>
            <p:spPr>
              <a:xfrm>
                <a:off x="1572421" y="1523429"/>
                <a:ext cx="431639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BAFE37-C77E-87EB-589F-24FA3713672A}"/>
                  </a:ext>
                </a:extLst>
              </p:cNvPr>
              <p:cNvSpPr txBox="1"/>
              <p:nvPr/>
            </p:nvSpPr>
            <p:spPr>
              <a:xfrm>
                <a:off x="2038281" y="1520191"/>
                <a:ext cx="29468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" b="1" dirty="0"/>
                  <a:t>φ</a:t>
                </a:r>
                <a:endParaRPr lang="en-CA" sz="800" b="1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D58B99-A8EE-F71D-7561-A94082C3E2B7}"/>
                  </a:ext>
                </a:extLst>
              </p:cNvPr>
              <p:cNvSpPr txBox="1"/>
              <p:nvPr/>
            </p:nvSpPr>
            <p:spPr>
              <a:xfrm>
                <a:off x="1571503" y="1495639"/>
                <a:ext cx="675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Mineral</a:t>
                </a:r>
              </a:p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content</a:t>
                </a:r>
                <a:endParaRPr lang="en-CA" sz="600" b="1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99E104-6338-388D-407E-A096A43602E0}"/>
                  </a:ext>
                </a:extLst>
              </p:cNvPr>
              <p:cNvSpPr txBox="1"/>
              <p:nvPr/>
            </p:nvSpPr>
            <p:spPr>
              <a:xfrm>
                <a:off x="1185512" y="1545245"/>
                <a:ext cx="29468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GR</a:t>
                </a:r>
                <a:endParaRPr lang="en-CA" sz="600" b="1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9047F8D-747B-349C-6F6C-AB6EC83C1A7E}"/>
                  </a:ext>
                </a:extLst>
              </p:cNvPr>
              <p:cNvSpPr/>
              <p:nvPr/>
            </p:nvSpPr>
            <p:spPr>
              <a:xfrm>
                <a:off x="1089485" y="1335664"/>
                <a:ext cx="123197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D605AA-06C9-D581-3984-7A9E39807445}"/>
                  </a:ext>
                </a:extLst>
              </p:cNvPr>
              <p:cNvSpPr txBox="1"/>
              <p:nvPr/>
            </p:nvSpPr>
            <p:spPr>
              <a:xfrm>
                <a:off x="1067386" y="1343969"/>
                <a:ext cx="12807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0" dirty="0">
                    <a:effectLst/>
                    <a:latin typeface="Segoe UI" panose="020B0502040204020203" pitchFamily="34" charset="0"/>
                  </a:rPr>
                  <a:t>200-d-052-L-094-O-08/00</a:t>
                </a:r>
                <a:endParaRPr lang="en-CA" sz="700" b="1"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9B823D-3411-6932-37CC-617127136288}"/>
                  </a:ext>
                </a:extLst>
              </p:cNvPr>
              <p:cNvSpPr txBox="1"/>
              <p:nvPr/>
            </p:nvSpPr>
            <p:spPr>
              <a:xfrm>
                <a:off x="2235075" y="6303713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KEG RIVER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B2E765-FB98-5BC7-BA6E-11AC7BC06016}"/>
                  </a:ext>
                </a:extLst>
              </p:cNvPr>
              <p:cNvSpPr txBox="1"/>
              <p:nvPr/>
            </p:nvSpPr>
            <p:spPr>
              <a:xfrm>
                <a:off x="2238798" y="1875165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00FF"/>
                    </a:highlight>
                    <a:latin typeface="Segoe UI" panose="020B0502040204020203" pitchFamily="34" charset="0"/>
                  </a:rPr>
                  <a:t>MUSKWA</a:t>
                </a:r>
                <a:endParaRPr lang="en-CA" sz="1000" b="1" dirty="0">
                  <a:highlight>
                    <a:srgbClr val="FF00FF"/>
                  </a:highlight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8B1D2A-517B-4D0C-37B5-E8ABAA009BD2}"/>
                  </a:ext>
                </a:extLst>
              </p:cNvPr>
              <p:cNvSpPr txBox="1"/>
              <p:nvPr/>
            </p:nvSpPr>
            <p:spPr>
              <a:xfrm>
                <a:off x="2240377" y="340778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FF00"/>
                    </a:highlight>
                    <a:latin typeface="Segoe UI" panose="020B0502040204020203" pitchFamily="34" charset="0"/>
                  </a:rPr>
                  <a:t>OTTER PARK</a:t>
                </a:r>
                <a:endParaRPr lang="en-CA" sz="1000" b="1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411543-7FEC-77E3-225A-278BDFC22F35}"/>
                  </a:ext>
                </a:extLst>
              </p:cNvPr>
              <p:cNvSpPr txBox="1"/>
              <p:nvPr/>
            </p:nvSpPr>
            <p:spPr>
              <a:xfrm>
                <a:off x="2238799" y="3588016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E-ZONE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C494CA4-810F-D076-3D4B-AEC27A5DF43D}"/>
                  </a:ext>
                </a:extLst>
              </p:cNvPr>
              <p:cNvSpPr txBox="1"/>
              <p:nvPr/>
            </p:nvSpPr>
            <p:spPr>
              <a:xfrm>
                <a:off x="2235074" y="452494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MOP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E429F2-4AED-88EF-DFCD-D77F151F50F4}"/>
                  </a:ext>
                </a:extLst>
              </p:cNvPr>
              <p:cNvSpPr txBox="1"/>
              <p:nvPr/>
            </p:nvSpPr>
            <p:spPr>
              <a:xfrm>
                <a:off x="2238127" y="490547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323130"/>
                    </a:solidFill>
                    <a:highlight>
                      <a:srgbClr val="808080"/>
                    </a:highlight>
                    <a:latin typeface="Segoe UI" panose="020B0502040204020203" pitchFamily="34" charset="0"/>
                  </a:rPr>
                  <a:t>L</a:t>
                </a:r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808080"/>
                    </a:highlight>
                    <a:latin typeface="Segoe UI" panose="020B0502040204020203" pitchFamily="34" charset="0"/>
                  </a:rPr>
                  <a:t>OP</a:t>
                </a:r>
                <a:endParaRPr lang="en-CA" sz="1000" b="1" dirty="0">
                  <a:highlight>
                    <a:srgbClr val="808080"/>
                  </a:highlight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32C403-B11C-568E-BE53-3890EF34C6C2}"/>
                  </a:ext>
                </a:extLst>
              </p:cNvPr>
              <p:cNvSpPr txBox="1"/>
              <p:nvPr/>
            </p:nvSpPr>
            <p:spPr>
              <a:xfrm>
                <a:off x="2238227" y="5128114"/>
                <a:ext cx="930183" cy="238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KLUA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63BC41-DF44-D648-1F08-DB9E728C3B28}"/>
                  </a:ext>
                </a:extLst>
              </p:cNvPr>
              <p:cNvSpPr txBox="1"/>
              <p:nvPr/>
            </p:nvSpPr>
            <p:spPr>
              <a:xfrm>
                <a:off x="2238127" y="5464982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00"/>
                    </a:highlight>
                    <a:latin typeface="Segoe UI" panose="020B0502040204020203" pitchFamily="34" charset="0"/>
                  </a:rPr>
                  <a:t>EVIE</a:t>
                </a:r>
                <a:endParaRPr lang="en-CA" sz="1000" b="1" dirty="0">
                  <a:highlight>
                    <a:srgbClr val="00FF00"/>
                  </a:highligh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3169F2-2965-5C38-6E9D-8583D5B961ED}"/>
                  </a:ext>
                </a:extLst>
              </p:cNvPr>
              <p:cNvSpPr txBox="1"/>
              <p:nvPr/>
            </p:nvSpPr>
            <p:spPr>
              <a:xfrm>
                <a:off x="2241622" y="530086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MDC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D211811-B6AD-0DBA-C848-15B98F5A65BD}"/>
                </a:ext>
              </a:extLst>
            </p:cNvPr>
            <p:cNvSpPr/>
            <p:nvPr/>
          </p:nvSpPr>
          <p:spPr>
            <a:xfrm>
              <a:off x="2845591" y="1901787"/>
              <a:ext cx="364323" cy="172306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BF5226A-ABCD-922A-F98B-697D1A865041}"/>
                </a:ext>
              </a:extLst>
            </p:cNvPr>
            <p:cNvSpPr/>
            <p:nvPr/>
          </p:nvSpPr>
          <p:spPr>
            <a:xfrm>
              <a:off x="2849109" y="4933950"/>
              <a:ext cx="364323" cy="5581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EB3BD3B-F453-7EF2-4EBE-FB540FF0D02E}"/>
                </a:ext>
              </a:extLst>
            </p:cNvPr>
            <p:cNvSpPr/>
            <p:nvPr/>
          </p:nvSpPr>
          <p:spPr>
            <a:xfrm>
              <a:off x="2850493" y="5492076"/>
              <a:ext cx="364323" cy="82204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E084835-CCDE-C8A4-A375-3C886976C3D9}"/>
                </a:ext>
              </a:extLst>
            </p:cNvPr>
            <p:cNvSpPr txBox="1"/>
            <p:nvPr/>
          </p:nvSpPr>
          <p:spPr>
            <a:xfrm rot="18769781">
              <a:off x="2799022" y="4538294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MOP</a:t>
              </a:r>
              <a:endParaRPr lang="en-CA" sz="8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ACB4504-8732-D571-616C-E669390523C5}"/>
                </a:ext>
              </a:extLst>
            </p:cNvPr>
            <p:cNvSpPr txBox="1"/>
            <p:nvPr/>
          </p:nvSpPr>
          <p:spPr>
            <a:xfrm rot="18769781">
              <a:off x="2815511" y="5613412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Evie</a:t>
              </a:r>
              <a:endParaRPr lang="en-CA" sz="8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260BA4C-C501-E22E-AF86-C63242532A55}"/>
                </a:ext>
              </a:extLst>
            </p:cNvPr>
            <p:cNvSpPr txBox="1"/>
            <p:nvPr/>
          </p:nvSpPr>
          <p:spPr>
            <a:xfrm rot="18769781">
              <a:off x="2759862" y="2474699"/>
              <a:ext cx="694273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Muskwa-</a:t>
              </a:r>
            </a:p>
            <a:p>
              <a:r>
                <a:rPr lang="en-US" sz="800" b="1" dirty="0">
                  <a:solidFill>
                    <a:srgbClr val="323130"/>
                  </a:solidFill>
                  <a:latin typeface="Segoe UI" panose="020B0502040204020203" pitchFamily="34" charset="0"/>
                </a:rPr>
                <a:t>OP</a:t>
              </a:r>
              <a:endParaRPr lang="en-CA" sz="800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201AB71-72BB-778F-88A6-AA5ED7878C35}"/>
                </a:ext>
              </a:extLst>
            </p:cNvPr>
            <p:cNvSpPr txBox="1"/>
            <p:nvPr/>
          </p:nvSpPr>
          <p:spPr>
            <a:xfrm rot="18809737">
              <a:off x="2818473" y="4977703"/>
              <a:ext cx="582200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LOP-MDC</a:t>
              </a:r>
              <a:endParaRPr lang="en-CA" sz="800" b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2DF60A5-9B30-E927-3901-BA95F1BF5377}"/>
                </a:ext>
              </a:extLst>
            </p:cNvPr>
            <p:cNvSpPr/>
            <p:nvPr/>
          </p:nvSpPr>
          <p:spPr>
            <a:xfrm>
              <a:off x="2847332" y="3624851"/>
              <a:ext cx="364323" cy="924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925A1D-5AEA-B27C-8AA6-19A6712C38AC}"/>
                </a:ext>
              </a:extLst>
            </p:cNvPr>
            <p:cNvSpPr txBox="1"/>
            <p:nvPr/>
          </p:nvSpPr>
          <p:spPr>
            <a:xfrm rot="18809737">
              <a:off x="2774560" y="3939394"/>
              <a:ext cx="582200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 err="1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EZone</a:t>
              </a:r>
              <a:endParaRPr lang="en-CA" sz="8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8674A99-F88E-361D-7320-16003AC3475B}"/>
              </a:ext>
            </a:extLst>
          </p:cNvPr>
          <p:cNvSpPr txBox="1"/>
          <p:nvPr/>
        </p:nvSpPr>
        <p:spPr>
          <a:xfrm>
            <a:off x="10706933" y="1685361"/>
            <a:ext cx="1134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Cordova Embayment</a:t>
            </a:r>
            <a:endParaRPr lang="en-CA" sz="1200" b="1" dirty="0"/>
          </a:p>
        </p:txBody>
      </p:sp>
    </p:spTree>
    <p:extLst>
      <p:ext uri="{BB962C8B-B14F-4D97-AF65-F5344CB8AC3E}">
        <p14:creationId xmlns:p14="http://schemas.microsoft.com/office/powerpoint/2010/main" val="2596987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864B1-39F8-401C-A9DE-A46FAE33A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597" y="1715067"/>
            <a:ext cx="5423593" cy="4581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50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AAF8549-F8CE-4313-ACB0-B1D5F3AD2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CO2 Map, Fluid Impurities</a:t>
            </a:r>
            <a:endParaRPr lang="en-CA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5096962-E73B-4ACD-9630-6FE4C787875B}"/>
              </a:ext>
            </a:extLst>
          </p:cNvPr>
          <p:cNvGrpSpPr/>
          <p:nvPr/>
        </p:nvGrpSpPr>
        <p:grpSpPr>
          <a:xfrm>
            <a:off x="7617801" y="1715326"/>
            <a:ext cx="4240528" cy="2799451"/>
            <a:chOff x="7617801" y="1715326"/>
            <a:chExt cx="4240528" cy="27994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940586-9859-4532-BDE3-194842894998}"/>
                </a:ext>
              </a:extLst>
            </p:cNvPr>
            <p:cNvSpPr txBox="1"/>
            <p:nvPr/>
          </p:nvSpPr>
          <p:spPr>
            <a:xfrm rot="17937002">
              <a:off x="6742990" y="3332188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dirty="0" err="1">
                  <a:solidFill>
                    <a:srgbClr val="FF0000"/>
                  </a:solidFill>
                  <a:effectLst/>
                  <a:latin typeface="Segoe UI" panose="020B0502040204020203" pitchFamily="34" charset="0"/>
                </a:rPr>
                <a:t>Bovie</a:t>
              </a:r>
              <a:r>
                <a:rPr lang="en-US" sz="1400" b="0" i="0" dirty="0">
                  <a:solidFill>
                    <a:srgbClr val="FF0000"/>
                  </a:solidFill>
                  <a:effectLst/>
                  <a:latin typeface="Segoe UI" panose="020B0502040204020203" pitchFamily="34" charset="0"/>
                </a:rPr>
                <a:t> Fault System </a:t>
              </a:r>
              <a:endParaRPr lang="en-CA" sz="14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8E4FD1-E9F9-4EC3-942D-36C49544DF39}"/>
                </a:ext>
              </a:extLst>
            </p:cNvPr>
            <p:cNvSpPr txBox="1"/>
            <p:nvPr/>
          </p:nvSpPr>
          <p:spPr>
            <a:xfrm rot="2561809">
              <a:off x="9800929" y="4046653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dirty="0">
                  <a:solidFill>
                    <a:schemeClr val="accent3">
                      <a:lumMod val="60000"/>
                      <a:lumOff val="40000"/>
                    </a:schemeClr>
                  </a:solidFill>
                  <a:effectLst/>
                  <a:latin typeface="Segoe UI" panose="020B0502040204020203" pitchFamily="34" charset="0"/>
                </a:rPr>
                <a:t>Slave Point Reefs</a:t>
              </a:r>
              <a:endParaRPr lang="en-CA" sz="1400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CCD28B-A219-41A7-B1C7-BBC1C2538C90}"/>
                </a:ext>
              </a:extLst>
            </p:cNvPr>
            <p:cNvSpPr txBox="1"/>
            <p:nvPr/>
          </p:nvSpPr>
          <p:spPr>
            <a:xfrm>
              <a:off x="8361467" y="1715326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dirty="0">
                  <a:effectLst/>
                  <a:latin typeface="Segoe UI" panose="020B0502040204020203" pitchFamily="34" charset="0"/>
                </a:rPr>
                <a:t>NWT</a:t>
              </a:r>
              <a:endParaRPr lang="en-CA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DEFA7A-8B50-483E-9107-11417E6D0404}"/>
                </a:ext>
              </a:extLst>
            </p:cNvPr>
            <p:cNvSpPr txBox="1"/>
            <p:nvPr/>
          </p:nvSpPr>
          <p:spPr>
            <a:xfrm>
              <a:off x="8558640" y="3528271"/>
              <a:ext cx="1184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dirty="0" err="1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Etsho</a:t>
              </a:r>
              <a:endParaRPr lang="en-CA" sz="14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AB6625-1A5B-4860-B1D2-D375D824323A}"/>
                </a:ext>
              </a:extLst>
            </p:cNvPr>
            <p:cNvSpPr txBox="1"/>
            <p:nvPr/>
          </p:nvSpPr>
          <p:spPr>
            <a:xfrm>
              <a:off x="8932979" y="2791808"/>
              <a:ext cx="1184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rgbClr val="323130"/>
                  </a:solidFill>
                  <a:latin typeface="Segoe UI" panose="020B0502040204020203" pitchFamily="34" charset="0"/>
                </a:rPr>
                <a:t>Ootla</a:t>
              </a:r>
              <a:endParaRPr lang="en-CA" sz="1400" dirty="0"/>
            </a:p>
          </p:txBody>
        </p:sp>
      </p:grp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83EB6ABE-E2B5-499E-89FB-25522775E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2" y="1565031"/>
            <a:ext cx="2767739" cy="4684036"/>
          </a:xfrm>
        </p:spPr>
        <p:txBody>
          <a:bodyPr>
            <a:normAutofit/>
          </a:bodyPr>
          <a:lstStyle/>
          <a:p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5B08D583-8580-4AC1-B69A-7BA865435CA4}"/>
              </a:ext>
            </a:extLst>
          </p:cNvPr>
          <p:cNvSpPr txBox="1">
            <a:spLocks/>
          </p:cNvSpPr>
          <p:nvPr/>
        </p:nvSpPr>
        <p:spPr>
          <a:xfrm>
            <a:off x="4957164" y="6449767"/>
            <a:ext cx="2057400" cy="4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Up to 0.16 CO2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C26189-51BB-435D-BFEE-C2CBB7974396}"/>
              </a:ext>
            </a:extLst>
          </p:cNvPr>
          <p:cNvSpPr txBox="1"/>
          <p:nvPr/>
        </p:nvSpPr>
        <p:spPr>
          <a:xfrm>
            <a:off x="9488951" y="630454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400" b="0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400" dirty="0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F8BC0C-CEFF-44F0-B5DE-9860BD188D85}"/>
              </a:ext>
            </a:extLst>
          </p:cNvPr>
          <p:cNvSpPr txBox="1"/>
          <p:nvPr/>
        </p:nvSpPr>
        <p:spPr>
          <a:xfrm>
            <a:off x="9917938" y="1697583"/>
            <a:ext cx="1981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(0.01 contour interval)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5DC07899-F0EE-4397-BEBE-6CA66308F87B}"/>
              </a:ext>
            </a:extLst>
          </p:cNvPr>
          <p:cNvSpPr txBox="1">
            <a:spLocks/>
          </p:cNvSpPr>
          <p:nvPr/>
        </p:nvSpPr>
        <p:spPr>
          <a:xfrm>
            <a:off x="633042" y="1565031"/>
            <a:ext cx="4050327" cy="468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CO2</a:t>
            </a:r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Ranges from 9%-16%</a:t>
            </a: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Data availability limits point spread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Nitrogen</a:t>
            </a:r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Approximately 1% throughout</a:t>
            </a: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H2S</a:t>
            </a:r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None or trace amounts</a:t>
            </a: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436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Bg</a:t>
            </a:r>
            <a:r>
              <a:rPr lang="en-US" dirty="0">
                <a:latin typeface="Arial"/>
                <a:cs typeface="Arial"/>
              </a:rPr>
              <a:t> Maps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51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5447B0-242E-72B5-6DA7-D2390837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6" y="2261937"/>
            <a:ext cx="3992604" cy="37097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B2660A7-B462-ACA6-5668-5DEA9056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91" y="2247713"/>
            <a:ext cx="3992604" cy="3723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56BAAC7-C605-7E46-4E69-F4DD34DD3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663" y="2247713"/>
            <a:ext cx="4010418" cy="3723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F20C5A13-02C6-DFFB-CB83-2C1DB0A8AE21}"/>
              </a:ext>
            </a:extLst>
          </p:cNvPr>
          <p:cNvSpPr txBox="1">
            <a:spLocks/>
          </p:cNvSpPr>
          <p:nvPr/>
        </p:nvSpPr>
        <p:spPr>
          <a:xfrm>
            <a:off x="1745198" y="6036921"/>
            <a:ext cx="809507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Evie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62204031-1828-A92C-952D-0320A7BDCB8C}"/>
              </a:ext>
            </a:extLst>
          </p:cNvPr>
          <p:cNvSpPr txBox="1">
            <a:spLocks/>
          </p:cNvSpPr>
          <p:nvPr/>
        </p:nvSpPr>
        <p:spPr>
          <a:xfrm>
            <a:off x="5984324" y="6039012"/>
            <a:ext cx="809507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MOP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61DD8FBD-4790-D446-8A98-01DC9CE55A0A}"/>
              </a:ext>
            </a:extLst>
          </p:cNvPr>
          <p:cNvSpPr txBox="1">
            <a:spLocks/>
          </p:cNvSpPr>
          <p:nvPr/>
        </p:nvSpPr>
        <p:spPr>
          <a:xfrm>
            <a:off x="9856173" y="6036921"/>
            <a:ext cx="984280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Muskwa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7A0A6-5CAC-FD0D-01C3-B014F52DE8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6" t="4324" r="9044" b="7505"/>
          <a:stretch/>
        </p:blipFill>
        <p:spPr>
          <a:xfrm>
            <a:off x="3080329" y="2261937"/>
            <a:ext cx="957431" cy="1418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58354E-390B-5103-EE33-A93B7ACE0D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6" t="4324" r="9044" b="7505"/>
          <a:stretch/>
        </p:blipFill>
        <p:spPr>
          <a:xfrm>
            <a:off x="7125964" y="2247713"/>
            <a:ext cx="957431" cy="1418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F70CC3-C279-D760-A680-A08AF2DB17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6" t="4324" r="9044" b="7505"/>
          <a:stretch/>
        </p:blipFill>
        <p:spPr>
          <a:xfrm>
            <a:off x="11185650" y="2247712"/>
            <a:ext cx="957431" cy="14182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6985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52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AAF8549-F8CE-4313-ACB0-B1D5F3AD2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Horn River Thickness</a:t>
            </a:r>
            <a:endParaRPr lang="en-CA" dirty="0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83EB6ABE-E2B5-499E-89FB-25522775E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3" y="1565031"/>
            <a:ext cx="2537400" cy="4684036"/>
          </a:xfrm>
        </p:spPr>
        <p:txBody>
          <a:bodyPr>
            <a:normAutofit/>
          </a:bodyPr>
          <a:lstStyle/>
          <a:p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46821603-5B37-4A6D-81E9-ADABD39EDC7A}"/>
              </a:ext>
            </a:extLst>
          </p:cNvPr>
          <p:cNvSpPr txBox="1">
            <a:spLocks/>
          </p:cNvSpPr>
          <p:nvPr/>
        </p:nvSpPr>
        <p:spPr>
          <a:xfrm>
            <a:off x="4375678" y="6264418"/>
            <a:ext cx="5189232" cy="4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430 m maximum thickness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E62024-160D-C18E-D4B9-91093A3B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610" y="1397545"/>
            <a:ext cx="5227658" cy="48515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158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E257203-87D1-ED24-4C08-9E4E3C6D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51" y="1443556"/>
            <a:ext cx="5256358" cy="48870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EZone</a:t>
            </a:r>
            <a:r>
              <a:rPr lang="en-US" dirty="0">
                <a:latin typeface="Arial"/>
                <a:cs typeface="Arial"/>
              </a:rPr>
              <a:t> OGIP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53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E85F1-83C7-97F9-E102-A4765FB1766C}"/>
              </a:ext>
            </a:extLst>
          </p:cNvPr>
          <p:cNvSpPr txBox="1"/>
          <p:nvPr/>
        </p:nvSpPr>
        <p:spPr>
          <a:xfrm rot="17791299">
            <a:off x="4045930" y="293508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Bovie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Fault System 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985CE-B715-3493-B95A-A068128CE908}"/>
              </a:ext>
            </a:extLst>
          </p:cNvPr>
          <p:cNvSpPr txBox="1"/>
          <p:nvPr/>
        </p:nvSpPr>
        <p:spPr>
          <a:xfrm rot="2561809">
            <a:off x="7079295" y="3796714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BDDD4-B959-6D9F-B366-E5E3C5B7CA84}"/>
              </a:ext>
            </a:extLst>
          </p:cNvPr>
          <p:cNvSpPr txBox="1"/>
          <p:nvPr/>
        </p:nvSpPr>
        <p:spPr>
          <a:xfrm>
            <a:off x="7051155" y="6085598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200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200" b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2DCAD-CE80-7AF9-18F4-0D2BA81C6351}"/>
              </a:ext>
            </a:extLst>
          </p:cNvPr>
          <p:cNvSpPr txBox="1"/>
          <p:nvPr/>
        </p:nvSpPr>
        <p:spPr>
          <a:xfrm>
            <a:off x="5771619" y="1243393"/>
            <a:ext cx="9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NWT</a:t>
            </a:r>
            <a:endParaRPr lang="en-CA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74566-8701-6696-D233-E42DC26B4318}"/>
              </a:ext>
            </a:extLst>
          </p:cNvPr>
          <p:cNvSpPr txBox="1"/>
          <p:nvPr/>
        </p:nvSpPr>
        <p:spPr>
          <a:xfrm>
            <a:off x="3886689" y="2387493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Liard Basin</a:t>
            </a:r>
            <a:endParaRPr lang="en-CA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70D39B-EBD6-80DE-F812-5B0319B56454}"/>
              </a:ext>
            </a:extLst>
          </p:cNvPr>
          <p:cNvSpPr txBox="1"/>
          <p:nvPr/>
        </p:nvSpPr>
        <p:spPr>
          <a:xfrm>
            <a:off x="5799311" y="3135842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55105-69DB-3C05-8F06-02F2FA247167}"/>
              </a:ext>
            </a:extLst>
          </p:cNvPr>
          <p:cNvSpPr txBox="1"/>
          <p:nvPr/>
        </p:nvSpPr>
        <p:spPr>
          <a:xfrm>
            <a:off x="6772006" y="244275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Ootla</a:t>
            </a:r>
            <a:endParaRPr lang="en-CA" sz="10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AF516-9CBE-A52A-C7CE-F80BB00F0C2D}"/>
              </a:ext>
            </a:extLst>
          </p:cNvPr>
          <p:cNvSpPr txBox="1"/>
          <p:nvPr/>
        </p:nvSpPr>
        <p:spPr>
          <a:xfrm>
            <a:off x="5730816" y="225801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latin typeface="Segoe UI" panose="020B0502040204020203" pitchFamily="34" charset="0"/>
              </a:rPr>
              <a:t>Tattoo</a:t>
            </a:r>
            <a:endParaRPr lang="en-CA" sz="10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790F3-B5C0-A990-E68F-C2DD825E60DE}"/>
              </a:ext>
            </a:extLst>
          </p:cNvPr>
          <p:cNvSpPr txBox="1"/>
          <p:nvPr/>
        </p:nvSpPr>
        <p:spPr>
          <a:xfrm>
            <a:off x="6521716" y="3688238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Komie</a:t>
            </a:r>
            <a:endParaRPr lang="en-CA" sz="10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70272-18C8-4C60-E0D2-6EF0BF72FEF2}"/>
              </a:ext>
            </a:extLst>
          </p:cNvPr>
          <p:cNvSpPr txBox="1"/>
          <p:nvPr/>
        </p:nvSpPr>
        <p:spPr>
          <a:xfrm>
            <a:off x="5503894" y="1606609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A05A85-62BC-73D4-54FD-D9DBC06E8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6" t="4324" r="9044" b="7505"/>
          <a:stretch/>
        </p:blipFill>
        <p:spPr>
          <a:xfrm>
            <a:off x="2354670" y="4554516"/>
            <a:ext cx="1198981" cy="1776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2505D3-254C-5ED5-3AD0-9179DA998D40}"/>
              </a:ext>
            </a:extLst>
          </p:cNvPr>
          <p:cNvSpPr txBox="1"/>
          <p:nvPr/>
        </p:nvSpPr>
        <p:spPr>
          <a:xfrm>
            <a:off x="6772006" y="301745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Gote</a:t>
            </a:r>
            <a:endParaRPr lang="en-CA" sz="10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39431-4597-0279-2BEB-AF32331EACDE}"/>
              </a:ext>
            </a:extLst>
          </p:cNvPr>
          <p:cNvSpPr txBox="1"/>
          <p:nvPr/>
        </p:nvSpPr>
        <p:spPr>
          <a:xfrm>
            <a:off x="5062997" y="3906806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Kiwigana</a:t>
            </a:r>
            <a:endParaRPr lang="en-CA" sz="1000" b="1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01B87-9DF8-E5FB-8DAC-F40963331407}"/>
              </a:ext>
            </a:extLst>
          </p:cNvPr>
          <p:cNvSpPr txBox="1"/>
          <p:nvPr/>
        </p:nvSpPr>
        <p:spPr>
          <a:xfrm>
            <a:off x="8761964" y="1621997"/>
            <a:ext cx="1134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Cordova Embayment</a:t>
            </a:r>
            <a:endParaRPr lang="en-CA" sz="1200" b="1" dirty="0"/>
          </a:p>
        </p:txBody>
      </p:sp>
    </p:spTree>
    <p:extLst>
      <p:ext uri="{BB962C8B-B14F-4D97-AF65-F5344CB8AC3E}">
        <p14:creationId xmlns:p14="http://schemas.microsoft.com/office/powerpoint/2010/main" val="3658038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EFA5C-D9F9-C488-290A-B94C928D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889" y="1460654"/>
            <a:ext cx="5273015" cy="49010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EZone</a:t>
            </a:r>
            <a:r>
              <a:rPr lang="en-US" dirty="0">
                <a:latin typeface="Arial"/>
                <a:cs typeface="Arial"/>
              </a:rPr>
              <a:t> Barrier Thickness (25% Clay Cutoff)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54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D667BE-2A17-9B7A-FAF7-BF1710776262}"/>
              </a:ext>
            </a:extLst>
          </p:cNvPr>
          <p:cNvGrpSpPr/>
          <p:nvPr/>
        </p:nvGrpSpPr>
        <p:grpSpPr>
          <a:xfrm>
            <a:off x="2978941" y="1385194"/>
            <a:ext cx="2484920" cy="5214270"/>
            <a:chOff x="2845591" y="1335664"/>
            <a:chExt cx="2484920" cy="521427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92E55FA-3816-6412-D732-FC59FEDD2655}"/>
                </a:ext>
              </a:extLst>
            </p:cNvPr>
            <p:cNvSpPr/>
            <p:nvPr/>
          </p:nvSpPr>
          <p:spPr>
            <a:xfrm>
              <a:off x="2845592" y="4524948"/>
              <a:ext cx="366064" cy="40211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76CBA4B-2341-C450-A6C8-428D1CC154A7}"/>
                </a:ext>
              </a:extLst>
            </p:cNvPr>
            <p:cNvGrpSpPr/>
            <p:nvPr/>
          </p:nvGrpSpPr>
          <p:grpSpPr>
            <a:xfrm>
              <a:off x="3197176" y="1335664"/>
              <a:ext cx="2133335" cy="5214270"/>
              <a:chOff x="1067386" y="1335664"/>
              <a:chExt cx="2133335" cy="5214270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503095-0C5B-D7A4-95D1-CAE8AC1C7E6E}"/>
                  </a:ext>
                </a:extLst>
              </p:cNvPr>
              <p:cNvSpPr txBox="1"/>
              <p:nvPr/>
            </p:nvSpPr>
            <p:spPr>
              <a:xfrm>
                <a:off x="2235075" y="6303713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KEG RIVER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A5185C-8E7D-9BDD-C75E-F5423C8D923A}"/>
                  </a:ext>
                </a:extLst>
              </p:cNvPr>
              <p:cNvSpPr txBox="1"/>
              <p:nvPr/>
            </p:nvSpPr>
            <p:spPr>
              <a:xfrm>
                <a:off x="2238798" y="1875165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00FF"/>
                    </a:highlight>
                    <a:latin typeface="Segoe UI" panose="020B0502040204020203" pitchFamily="34" charset="0"/>
                  </a:rPr>
                  <a:t>MUSKWA</a:t>
                </a:r>
                <a:endParaRPr lang="en-CA" sz="1000" b="1" dirty="0">
                  <a:highlight>
                    <a:srgbClr val="FF00FF"/>
                  </a:highligh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847BCB9-72EA-F38F-9FA8-1D488FEDAA1D}"/>
                  </a:ext>
                </a:extLst>
              </p:cNvPr>
              <p:cNvSpPr txBox="1"/>
              <p:nvPr/>
            </p:nvSpPr>
            <p:spPr>
              <a:xfrm>
                <a:off x="2240377" y="340778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FF00"/>
                    </a:highlight>
                    <a:latin typeface="Segoe UI" panose="020B0502040204020203" pitchFamily="34" charset="0"/>
                  </a:rPr>
                  <a:t>OTTER PARK</a:t>
                </a:r>
                <a:endParaRPr lang="en-CA" sz="1000" b="1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B11FE8-D719-C4C9-7ADA-4B9A0C8AA79C}"/>
                  </a:ext>
                </a:extLst>
              </p:cNvPr>
              <p:cNvSpPr txBox="1"/>
              <p:nvPr/>
            </p:nvSpPr>
            <p:spPr>
              <a:xfrm>
                <a:off x="2238799" y="3588016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E-ZONE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F4CBC7-3CBD-77E7-1835-DF6AB28E2E37}"/>
                  </a:ext>
                </a:extLst>
              </p:cNvPr>
              <p:cNvSpPr txBox="1"/>
              <p:nvPr/>
            </p:nvSpPr>
            <p:spPr>
              <a:xfrm>
                <a:off x="2235074" y="452494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MOP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EFD0E00-BF99-EB0B-8A07-5398E337705B}"/>
                  </a:ext>
                </a:extLst>
              </p:cNvPr>
              <p:cNvSpPr txBox="1"/>
              <p:nvPr/>
            </p:nvSpPr>
            <p:spPr>
              <a:xfrm>
                <a:off x="2238127" y="490547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323130"/>
                    </a:solidFill>
                    <a:highlight>
                      <a:srgbClr val="808080"/>
                    </a:highlight>
                    <a:latin typeface="Segoe UI" panose="020B0502040204020203" pitchFamily="34" charset="0"/>
                  </a:rPr>
                  <a:t>L</a:t>
                </a:r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808080"/>
                    </a:highlight>
                    <a:latin typeface="Segoe UI" panose="020B0502040204020203" pitchFamily="34" charset="0"/>
                  </a:rPr>
                  <a:t>OP</a:t>
                </a:r>
                <a:endParaRPr lang="en-CA" sz="1000" b="1" dirty="0">
                  <a:highlight>
                    <a:srgbClr val="808080"/>
                  </a:highlight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D3FF37A-CDA3-2C72-DAA6-C837F675DD58}"/>
                  </a:ext>
                </a:extLst>
              </p:cNvPr>
              <p:cNvSpPr txBox="1"/>
              <p:nvPr/>
            </p:nvSpPr>
            <p:spPr>
              <a:xfrm>
                <a:off x="2238227" y="5128114"/>
                <a:ext cx="930183" cy="238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KLUA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A7F7AE3-B8FC-1B9E-E372-35C9FD0330BB}"/>
                  </a:ext>
                </a:extLst>
              </p:cNvPr>
              <p:cNvSpPr txBox="1"/>
              <p:nvPr/>
            </p:nvSpPr>
            <p:spPr>
              <a:xfrm>
                <a:off x="2238127" y="5464982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00"/>
                    </a:highlight>
                    <a:latin typeface="Segoe UI" panose="020B0502040204020203" pitchFamily="34" charset="0"/>
                  </a:rPr>
                  <a:t>EVIE</a:t>
                </a:r>
                <a:endParaRPr lang="en-CA" sz="1000" b="1" dirty="0">
                  <a:highlight>
                    <a:srgbClr val="00FF00"/>
                  </a:highlight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302349F-C147-ED7A-E0ED-32873ABA4FBD}"/>
                  </a:ext>
                </a:extLst>
              </p:cNvPr>
              <p:cNvSpPr txBox="1"/>
              <p:nvPr/>
            </p:nvSpPr>
            <p:spPr>
              <a:xfrm>
                <a:off x="2241622" y="530086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MDC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798E877-6E71-0293-B883-74FEEB6B8A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928" r="1716"/>
              <a:stretch/>
            </p:blipFill>
            <p:spPr>
              <a:xfrm>
                <a:off x="1094210" y="1686842"/>
                <a:ext cx="1225950" cy="48550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92202CF-94BB-6C35-F9B9-FD2FA45200DC}"/>
                  </a:ext>
                </a:extLst>
              </p:cNvPr>
              <p:cNvSpPr/>
              <p:nvPr/>
            </p:nvSpPr>
            <p:spPr>
              <a:xfrm>
                <a:off x="1089485" y="1523754"/>
                <a:ext cx="486745" cy="20205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BD99820-31FB-45E0-B628-1117E8D6F105}"/>
                  </a:ext>
                </a:extLst>
              </p:cNvPr>
              <p:cNvSpPr/>
              <p:nvPr/>
            </p:nvSpPr>
            <p:spPr>
              <a:xfrm>
                <a:off x="1991964" y="1523429"/>
                <a:ext cx="330541" cy="20205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3EF630B-A0BC-E2DE-6484-E009AD5599B7}"/>
                  </a:ext>
                </a:extLst>
              </p:cNvPr>
              <p:cNvSpPr/>
              <p:nvPr/>
            </p:nvSpPr>
            <p:spPr>
              <a:xfrm>
                <a:off x="1572421" y="1523429"/>
                <a:ext cx="431639" cy="20205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3524760-0A96-8AA6-35F4-0A002072040B}"/>
                  </a:ext>
                </a:extLst>
              </p:cNvPr>
              <p:cNvSpPr/>
              <p:nvPr/>
            </p:nvSpPr>
            <p:spPr>
              <a:xfrm>
                <a:off x="1089485" y="1335664"/>
                <a:ext cx="1231971" cy="20205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D88373-1DC9-7116-AFD6-8282CE628011}"/>
                  </a:ext>
                </a:extLst>
              </p:cNvPr>
              <p:cNvSpPr txBox="1"/>
              <p:nvPr/>
            </p:nvSpPr>
            <p:spPr>
              <a:xfrm>
                <a:off x="1067386" y="1343969"/>
                <a:ext cx="12807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0" dirty="0">
                    <a:effectLst/>
                    <a:latin typeface="Segoe UI" panose="020B0502040204020203" pitchFamily="34" charset="0"/>
                  </a:rPr>
                  <a:t>200-d-052-L-094-O-08/00</a:t>
                </a:r>
                <a:endParaRPr lang="en-CA" sz="700" b="1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A0088D5-AED2-949E-208D-DAFE62F6E532}"/>
                  </a:ext>
                </a:extLst>
              </p:cNvPr>
              <p:cNvSpPr txBox="1"/>
              <p:nvPr/>
            </p:nvSpPr>
            <p:spPr>
              <a:xfrm>
                <a:off x="1185512" y="1545245"/>
                <a:ext cx="29468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GR</a:t>
                </a:r>
                <a:endParaRPr lang="en-CA" sz="600" b="1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A37723C-11E3-1D57-D2C5-BF9E467013C7}"/>
                  </a:ext>
                </a:extLst>
              </p:cNvPr>
              <p:cNvSpPr txBox="1"/>
              <p:nvPr/>
            </p:nvSpPr>
            <p:spPr>
              <a:xfrm>
                <a:off x="1571503" y="1495639"/>
                <a:ext cx="675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Mineral</a:t>
                </a:r>
              </a:p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content</a:t>
                </a:r>
                <a:endParaRPr lang="en-CA" sz="600" b="1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6DBE4F6-3B56-23AB-A901-D9BAB94040B5}"/>
                  </a:ext>
                </a:extLst>
              </p:cNvPr>
              <p:cNvSpPr txBox="1"/>
              <p:nvPr/>
            </p:nvSpPr>
            <p:spPr>
              <a:xfrm>
                <a:off x="2038281" y="1520191"/>
                <a:ext cx="29468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" b="1" dirty="0"/>
                  <a:t>φ</a:t>
                </a:r>
                <a:endParaRPr lang="en-CA" sz="800" b="1" dirty="0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4B9CD1-C645-3C28-45C5-31504BD272F2}"/>
                </a:ext>
              </a:extLst>
            </p:cNvPr>
            <p:cNvSpPr/>
            <p:nvPr/>
          </p:nvSpPr>
          <p:spPr>
            <a:xfrm>
              <a:off x="2845591" y="1901787"/>
              <a:ext cx="364323" cy="172306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676CF5-DA3D-6699-0F27-9E761309B120}"/>
                </a:ext>
              </a:extLst>
            </p:cNvPr>
            <p:cNvSpPr/>
            <p:nvPr/>
          </p:nvSpPr>
          <p:spPr>
            <a:xfrm>
              <a:off x="2849109" y="4933950"/>
              <a:ext cx="364323" cy="5581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62FA0B6-765B-CE06-86BB-FB5455775731}"/>
                </a:ext>
              </a:extLst>
            </p:cNvPr>
            <p:cNvSpPr/>
            <p:nvPr/>
          </p:nvSpPr>
          <p:spPr>
            <a:xfrm>
              <a:off x="2850493" y="5492076"/>
              <a:ext cx="364323" cy="82204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EBD9552-FCD5-8473-E584-8FF32E854B04}"/>
                </a:ext>
              </a:extLst>
            </p:cNvPr>
            <p:cNvSpPr txBox="1"/>
            <p:nvPr/>
          </p:nvSpPr>
          <p:spPr>
            <a:xfrm rot="18769781">
              <a:off x="2799022" y="4538294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MOP</a:t>
              </a:r>
              <a:endParaRPr lang="en-CA" sz="8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21C819-9844-F2D1-8451-A35F06E2BA43}"/>
                </a:ext>
              </a:extLst>
            </p:cNvPr>
            <p:cNvSpPr txBox="1"/>
            <p:nvPr/>
          </p:nvSpPr>
          <p:spPr>
            <a:xfrm rot="18769781">
              <a:off x="2815511" y="5613412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Evie</a:t>
              </a:r>
              <a:endParaRPr lang="en-CA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1533693-5EF2-8452-C852-38A64CB7CDAE}"/>
                </a:ext>
              </a:extLst>
            </p:cNvPr>
            <p:cNvSpPr txBox="1"/>
            <p:nvPr/>
          </p:nvSpPr>
          <p:spPr>
            <a:xfrm rot="18769781">
              <a:off x="2759862" y="2474699"/>
              <a:ext cx="694273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Muskwa-</a:t>
              </a:r>
            </a:p>
            <a:p>
              <a:r>
                <a:rPr lang="en-US" sz="800" b="1" dirty="0">
                  <a:solidFill>
                    <a:srgbClr val="323130"/>
                  </a:solidFill>
                  <a:latin typeface="Segoe UI" panose="020B0502040204020203" pitchFamily="34" charset="0"/>
                </a:rPr>
                <a:t>OP</a:t>
              </a:r>
              <a:endParaRPr lang="en-CA" sz="8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3CE5D0-80D8-3CB3-3F2A-5AEB3C4FEE89}"/>
                </a:ext>
              </a:extLst>
            </p:cNvPr>
            <p:cNvSpPr txBox="1"/>
            <p:nvPr/>
          </p:nvSpPr>
          <p:spPr>
            <a:xfrm rot="18809737">
              <a:off x="2818473" y="4977703"/>
              <a:ext cx="582200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LOP-MDC</a:t>
              </a:r>
              <a:endParaRPr lang="en-CA" sz="800" b="1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EF591AC-9F59-00B8-C2F6-24453EA635E6}"/>
                </a:ext>
              </a:extLst>
            </p:cNvPr>
            <p:cNvSpPr/>
            <p:nvPr/>
          </p:nvSpPr>
          <p:spPr>
            <a:xfrm>
              <a:off x="2847332" y="3624851"/>
              <a:ext cx="364323" cy="924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BFF06B-BFE3-E80A-D501-B6195D47998E}"/>
                </a:ext>
              </a:extLst>
            </p:cNvPr>
            <p:cNvSpPr txBox="1"/>
            <p:nvPr/>
          </p:nvSpPr>
          <p:spPr>
            <a:xfrm rot="18809737">
              <a:off x="2774560" y="3939394"/>
              <a:ext cx="582200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 err="1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EZone</a:t>
              </a:r>
              <a:endParaRPr lang="en-CA" sz="800" b="1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2AD519D-57F8-7A97-9BC6-C73E6A85EBFE}"/>
              </a:ext>
            </a:extLst>
          </p:cNvPr>
          <p:cNvSpPr txBox="1"/>
          <p:nvPr/>
        </p:nvSpPr>
        <p:spPr>
          <a:xfrm rot="17791299">
            <a:off x="5989794" y="2912041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Bovie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Fault System </a:t>
            </a:r>
            <a:endParaRPr lang="en-CA" sz="12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8C1E84-12D7-6BF3-34BD-7AF59B290DFF}"/>
              </a:ext>
            </a:extLst>
          </p:cNvPr>
          <p:cNvSpPr txBox="1"/>
          <p:nvPr/>
        </p:nvSpPr>
        <p:spPr>
          <a:xfrm rot="2561809">
            <a:off x="9023159" y="3773675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Slave Point Reefs</a:t>
            </a:r>
            <a:endParaRPr lang="en-CA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A8913-66FF-64AB-0076-5BDD2CB32A6D}"/>
              </a:ext>
            </a:extLst>
          </p:cNvPr>
          <p:cNvSpPr txBox="1"/>
          <p:nvPr/>
        </p:nvSpPr>
        <p:spPr>
          <a:xfrm>
            <a:off x="8995019" y="6062559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 err="1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Presqu’ile</a:t>
            </a:r>
            <a:r>
              <a:rPr lang="en-US" sz="1200" b="1" i="0" dirty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 Reefs</a:t>
            </a:r>
            <a:endParaRPr lang="en-CA" sz="1200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3ADD7-DB3A-209F-B2ED-C8F64E7E0A2B}"/>
              </a:ext>
            </a:extLst>
          </p:cNvPr>
          <p:cNvSpPr txBox="1"/>
          <p:nvPr/>
        </p:nvSpPr>
        <p:spPr>
          <a:xfrm>
            <a:off x="7715483" y="1269273"/>
            <a:ext cx="97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NWT</a:t>
            </a:r>
            <a:endParaRPr lang="en-CA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4A15B2-1166-C44B-273B-9678EF0ECA92}"/>
              </a:ext>
            </a:extLst>
          </p:cNvPr>
          <p:cNvSpPr txBox="1"/>
          <p:nvPr/>
        </p:nvSpPr>
        <p:spPr>
          <a:xfrm>
            <a:off x="10334791" y="1530957"/>
            <a:ext cx="1134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Cordova Embayment</a:t>
            </a:r>
            <a:endParaRPr lang="en-CA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026C5A-A1CD-007C-264A-9C57DCAE6406}"/>
              </a:ext>
            </a:extLst>
          </p:cNvPr>
          <p:cNvSpPr txBox="1"/>
          <p:nvPr/>
        </p:nvSpPr>
        <p:spPr>
          <a:xfrm>
            <a:off x="5830553" y="2364454"/>
            <a:ext cx="11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effectLst/>
                <a:latin typeface="Segoe UI" panose="020B0502040204020203" pitchFamily="34" charset="0"/>
              </a:rPr>
              <a:t>Liard Basin</a:t>
            </a:r>
            <a:endParaRPr lang="en-CA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DE0956-A7A0-EE20-A212-F0B8350E0166}"/>
              </a:ext>
            </a:extLst>
          </p:cNvPr>
          <p:cNvSpPr txBox="1"/>
          <p:nvPr/>
        </p:nvSpPr>
        <p:spPr>
          <a:xfrm>
            <a:off x="7743175" y="3112803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Etsho</a:t>
            </a:r>
            <a:endParaRPr lang="en-CA" sz="10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4D0ACD-4F2E-4C0A-1AC5-34C9DF68F1E0}"/>
              </a:ext>
            </a:extLst>
          </p:cNvPr>
          <p:cNvSpPr txBox="1"/>
          <p:nvPr/>
        </p:nvSpPr>
        <p:spPr>
          <a:xfrm>
            <a:off x="9075542" y="2431735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latin typeface="Segoe UI" panose="020B0502040204020203" pitchFamily="34" charset="0"/>
              </a:rPr>
              <a:t>Ootla</a:t>
            </a:r>
            <a:endParaRPr lang="en-CA" sz="1000" b="1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EFC037-AB05-3784-123B-EE9F17771B5F}"/>
              </a:ext>
            </a:extLst>
          </p:cNvPr>
          <p:cNvSpPr txBox="1"/>
          <p:nvPr/>
        </p:nvSpPr>
        <p:spPr>
          <a:xfrm>
            <a:off x="7447758" y="1583570"/>
            <a:ext cx="1134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err="1">
                <a:effectLst/>
                <a:latin typeface="Segoe UI" panose="020B0502040204020203" pitchFamily="34" charset="0"/>
              </a:rPr>
              <a:t>Maxhamish</a:t>
            </a:r>
            <a:endParaRPr lang="en-CA" sz="1000" b="1" i="1" dirty="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7593C718-8CA8-FA62-9D8A-8FB362AA6C54}"/>
              </a:ext>
            </a:extLst>
          </p:cNvPr>
          <p:cNvSpPr/>
          <p:nvPr/>
        </p:nvSpPr>
        <p:spPr>
          <a:xfrm>
            <a:off x="8287591" y="3112803"/>
            <a:ext cx="164173" cy="171910"/>
          </a:xfrm>
          <a:prstGeom prst="star5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480F80-7460-CD76-216D-9ABFCFE1CF8B}"/>
              </a:ext>
            </a:extLst>
          </p:cNvPr>
          <p:cNvSpPr/>
          <p:nvPr/>
        </p:nvSpPr>
        <p:spPr>
          <a:xfrm flipV="1">
            <a:off x="2982459" y="3674380"/>
            <a:ext cx="1613651" cy="919391"/>
          </a:xfrm>
          <a:custGeom>
            <a:avLst/>
            <a:gdLst>
              <a:gd name="connsiteX0" fmla="*/ 0 w 1431235"/>
              <a:gd name="connsiteY0" fmla="*/ 0 h 1009816"/>
              <a:gd name="connsiteX1" fmla="*/ 0 w 1431235"/>
              <a:gd name="connsiteY1" fmla="*/ 1009816 h 1009816"/>
              <a:gd name="connsiteX2" fmla="*/ 1423283 w 1431235"/>
              <a:gd name="connsiteY2" fmla="*/ 1009816 h 1009816"/>
              <a:gd name="connsiteX3" fmla="*/ 1431235 w 1431235"/>
              <a:gd name="connsiteY3" fmla="*/ 0 h 1009816"/>
              <a:gd name="connsiteX4" fmla="*/ 0 w 1431235"/>
              <a:gd name="connsiteY4" fmla="*/ 0 h 100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1235" h="1009816">
                <a:moveTo>
                  <a:pt x="0" y="0"/>
                </a:moveTo>
                <a:lnTo>
                  <a:pt x="0" y="1009816"/>
                </a:lnTo>
                <a:lnTo>
                  <a:pt x="1423283" y="1009816"/>
                </a:lnTo>
                <a:cubicBezTo>
                  <a:pt x="1425934" y="673211"/>
                  <a:pt x="1428584" y="336605"/>
                  <a:pt x="143123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FFFF">
              <a:alpha val="40000"/>
            </a:srgbClr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1A7462-5E66-332C-F2E5-1DBB08206C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7737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7F899C04-B8C7-4396-B417-2AC032CCC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888" y="1416233"/>
            <a:ext cx="5378912" cy="47257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55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AAF8549-F8CE-4313-ACB0-B1D5F3AD2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Depth</a:t>
            </a:r>
            <a:endParaRPr lang="en-CA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E6F1F1-5047-424E-B073-F0624744F331}"/>
              </a:ext>
            </a:extLst>
          </p:cNvPr>
          <p:cNvSpPr txBox="1"/>
          <p:nvPr/>
        </p:nvSpPr>
        <p:spPr>
          <a:xfrm>
            <a:off x="9816034" y="1385404"/>
            <a:ext cx="1720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(</a:t>
            </a:r>
            <a:r>
              <a:rPr lang="en-US" sz="1000" b="1" dirty="0">
                <a:solidFill>
                  <a:schemeClr val="bg1"/>
                </a:solidFill>
                <a:highlight>
                  <a:srgbClr val="000000"/>
                </a:highlight>
                <a:latin typeface="Segoe UI" panose="020B0502040204020203" pitchFamily="34" charset="0"/>
              </a:rPr>
              <a:t>100 </a:t>
            </a:r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m contour interval)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5096962-E73B-4ACD-9630-6FE4C787875B}"/>
              </a:ext>
            </a:extLst>
          </p:cNvPr>
          <p:cNvGrpSpPr/>
          <p:nvPr/>
        </p:nvGrpSpPr>
        <p:grpSpPr>
          <a:xfrm>
            <a:off x="7693000" y="2315762"/>
            <a:ext cx="4258009" cy="4134036"/>
            <a:chOff x="7693000" y="2315762"/>
            <a:chExt cx="4258009" cy="413403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940586-9859-4532-BDE3-194842894998}"/>
                </a:ext>
              </a:extLst>
            </p:cNvPr>
            <p:cNvSpPr txBox="1"/>
            <p:nvPr/>
          </p:nvSpPr>
          <p:spPr>
            <a:xfrm rot="17937002">
              <a:off x="6818189" y="3190573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dirty="0" err="1">
                  <a:solidFill>
                    <a:srgbClr val="FF0000"/>
                  </a:solidFill>
                  <a:effectLst/>
                  <a:latin typeface="Segoe UI" panose="020B0502040204020203" pitchFamily="34" charset="0"/>
                </a:rPr>
                <a:t>Bovie</a:t>
              </a:r>
              <a:r>
                <a:rPr lang="en-US" sz="1400" b="0" i="0" dirty="0">
                  <a:solidFill>
                    <a:srgbClr val="FF0000"/>
                  </a:solidFill>
                  <a:effectLst/>
                  <a:latin typeface="Segoe UI" panose="020B0502040204020203" pitchFamily="34" charset="0"/>
                </a:rPr>
                <a:t> Fault System </a:t>
              </a:r>
              <a:endParaRPr lang="en-CA" sz="14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8E4FD1-E9F9-4EC3-942D-36C49544DF39}"/>
                </a:ext>
              </a:extLst>
            </p:cNvPr>
            <p:cNvSpPr txBox="1"/>
            <p:nvPr/>
          </p:nvSpPr>
          <p:spPr>
            <a:xfrm rot="2561809">
              <a:off x="9893609" y="3805157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dirty="0">
                  <a:solidFill>
                    <a:schemeClr val="accent3">
                      <a:lumMod val="60000"/>
                      <a:lumOff val="40000"/>
                    </a:schemeClr>
                  </a:solidFill>
                  <a:effectLst/>
                  <a:latin typeface="Segoe UI" panose="020B0502040204020203" pitchFamily="34" charset="0"/>
                </a:rPr>
                <a:t>Slave Point Reefs</a:t>
              </a:r>
              <a:endParaRPr lang="en-CA" sz="1400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6B9918-D55D-4DE8-8910-138939C1E96D}"/>
                </a:ext>
              </a:extLst>
            </p:cNvPr>
            <p:cNvSpPr txBox="1"/>
            <p:nvPr/>
          </p:nvSpPr>
          <p:spPr>
            <a:xfrm>
              <a:off x="9161664" y="6142021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 dirty="0" err="1">
                  <a:solidFill>
                    <a:srgbClr val="7030A0"/>
                  </a:solidFill>
                  <a:effectLst/>
                  <a:latin typeface="Segoe UI" panose="020B0502040204020203" pitchFamily="34" charset="0"/>
                </a:rPr>
                <a:t>Presqu’ile</a:t>
              </a:r>
              <a:r>
                <a:rPr lang="en-US" sz="1400" b="0" i="0" dirty="0">
                  <a:solidFill>
                    <a:srgbClr val="7030A0"/>
                  </a:solidFill>
                  <a:effectLst/>
                  <a:latin typeface="Segoe UI" panose="020B0502040204020203" pitchFamily="34" charset="0"/>
                </a:rPr>
                <a:t> Reefs</a:t>
              </a:r>
              <a:endParaRPr lang="en-CA" sz="1400" dirty="0">
                <a:solidFill>
                  <a:srgbClr val="7030A0"/>
                </a:solidFill>
              </a:endParaRPr>
            </a:p>
          </p:txBody>
        </p:sp>
      </p:grp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83EB6ABE-E2B5-499E-89FB-25522775E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3" y="1565031"/>
            <a:ext cx="2537400" cy="4684036"/>
          </a:xfrm>
        </p:spPr>
        <p:txBody>
          <a:bodyPr>
            <a:normAutofit/>
          </a:bodyPr>
          <a:lstStyle/>
          <a:p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E7A1B4D9-2BA6-498D-ADED-9AADED7D06E1}"/>
              </a:ext>
            </a:extLst>
          </p:cNvPr>
          <p:cNvSpPr txBox="1">
            <a:spLocks/>
          </p:cNvSpPr>
          <p:nvPr/>
        </p:nvSpPr>
        <p:spPr>
          <a:xfrm>
            <a:off x="633042" y="1565031"/>
            <a:ext cx="4998828" cy="468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323130"/>
                </a:solidFill>
                <a:latin typeface="Segoe UI" panose="020B0502040204020203" pitchFamily="34" charset="0"/>
              </a:rPr>
              <a:t>Surface elevation from NRCAN DEM data and co-gridding with well surface data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1298B00-4A7D-4115-86EB-39B3AE3B4F4F}"/>
              </a:ext>
            </a:extLst>
          </p:cNvPr>
          <p:cNvGrpSpPr/>
          <p:nvPr/>
        </p:nvGrpSpPr>
        <p:grpSpPr>
          <a:xfrm>
            <a:off x="458680" y="3019646"/>
            <a:ext cx="5516208" cy="3122657"/>
            <a:chOff x="66708" y="3797643"/>
            <a:chExt cx="5280683" cy="281910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94D3955-DC99-45CD-ACB1-8880B1AF1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23"/>
            <a:stretch/>
          </p:blipFill>
          <p:spPr>
            <a:xfrm>
              <a:off x="66708" y="3797643"/>
              <a:ext cx="5280683" cy="28191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00B48CE-D4F0-4C2C-BE6C-0AF69E792E3C}"/>
                </a:ext>
              </a:extLst>
            </p:cNvPr>
            <p:cNvSpPr txBox="1"/>
            <p:nvPr/>
          </p:nvSpPr>
          <p:spPr>
            <a:xfrm rot="20426709">
              <a:off x="1969438" y="5855478"/>
              <a:ext cx="2195203" cy="33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i="0" dirty="0">
                  <a:solidFill>
                    <a:srgbClr val="323130"/>
                  </a:solidFill>
                  <a:effectLst/>
                  <a:highlight>
                    <a:srgbClr val="FF00FF"/>
                  </a:highlight>
                  <a:latin typeface="Segoe UI" panose="020B0502040204020203" pitchFamily="34" charset="0"/>
                </a:rPr>
                <a:t>MUSKWA</a:t>
              </a:r>
            </a:p>
            <a:p>
              <a:pPr algn="ctr"/>
              <a:r>
                <a:rPr lang="en-US" sz="900" b="1" i="0" dirty="0">
                  <a:solidFill>
                    <a:srgbClr val="323130"/>
                  </a:solidFill>
                  <a:effectLst/>
                  <a:highlight>
                    <a:srgbClr val="FF00FF"/>
                  </a:highlight>
                  <a:latin typeface="Segoe UI" panose="020B0502040204020203" pitchFamily="34" charset="0"/>
                </a:rPr>
                <a:t>(top of Horn River Member)</a:t>
              </a:r>
              <a:endParaRPr lang="en-CA" sz="900" b="1" dirty="0">
                <a:highlight>
                  <a:srgbClr val="FF00FF"/>
                </a:highlight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2511D3B-3EE3-4A95-A93C-AB908AE406C3}"/>
                </a:ext>
              </a:extLst>
            </p:cNvPr>
            <p:cNvSpPr txBox="1"/>
            <p:nvPr/>
          </p:nvSpPr>
          <p:spPr>
            <a:xfrm>
              <a:off x="201437" y="5114197"/>
              <a:ext cx="8280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--sea level</a:t>
              </a:r>
              <a:endParaRPr lang="en-CA" sz="9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8D8BD7-B300-4A97-9646-550FEA853500}"/>
                </a:ext>
              </a:extLst>
            </p:cNvPr>
            <p:cNvSpPr txBox="1"/>
            <p:nvPr/>
          </p:nvSpPr>
          <p:spPr>
            <a:xfrm>
              <a:off x="3335464" y="4298822"/>
              <a:ext cx="126698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Surface elevation</a:t>
              </a:r>
              <a:endParaRPr lang="en-CA" sz="900" b="1" dirty="0"/>
            </a:p>
          </p:txBody>
        </p:sp>
      </p:grp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46821603-5B37-4A6D-81E9-ADABD39EDC7A}"/>
              </a:ext>
            </a:extLst>
          </p:cNvPr>
          <p:cNvSpPr txBox="1">
            <a:spLocks/>
          </p:cNvSpPr>
          <p:nvPr/>
        </p:nvSpPr>
        <p:spPr>
          <a:xfrm>
            <a:off x="3501383" y="6406662"/>
            <a:ext cx="5189232" cy="4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Horn River 1700 – 3200 m deep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A14E3-627C-F2E9-354E-3DB168E02295}"/>
              </a:ext>
            </a:extLst>
          </p:cNvPr>
          <p:cNvSpPr txBox="1"/>
          <p:nvPr/>
        </p:nvSpPr>
        <p:spPr>
          <a:xfrm>
            <a:off x="379221" y="5788086"/>
            <a:ext cx="585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NW</a:t>
            </a:r>
            <a:endParaRPr lang="en-CA" sz="1200" b="1" dirty="0"/>
          </a:p>
        </p:txBody>
      </p:sp>
    </p:spTree>
    <p:extLst>
      <p:ext uri="{BB962C8B-B14F-4D97-AF65-F5344CB8AC3E}">
        <p14:creationId xmlns:p14="http://schemas.microsoft.com/office/powerpoint/2010/main" val="256481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56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AAF8549-F8CE-4313-ACB0-B1D5F3AD2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Horn River Thickness</a:t>
            </a:r>
            <a:endParaRPr lang="en-CA" dirty="0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83EB6ABE-E2B5-499E-89FB-25522775E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3" y="1565031"/>
            <a:ext cx="2537400" cy="4684036"/>
          </a:xfrm>
        </p:spPr>
        <p:txBody>
          <a:bodyPr>
            <a:normAutofit/>
          </a:bodyPr>
          <a:lstStyle/>
          <a:p>
            <a:endParaRPr lang="en-US" b="0" i="0" dirty="0">
              <a:solidFill>
                <a:srgbClr val="323130"/>
              </a:solidFill>
              <a:effectLst/>
              <a:latin typeface="Segoe UI" panose="020B0502040204020203" pitchFamily="34" charset="0"/>
            </a:endParaRPr>
          </a:p>
          <a:p>
            <a:pPr algn="l"/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46821603-5B37-4A6D-81E9-ADABD39EDC7A}"/>
              </a:ext>
            </a:extLst>
          </p:cNvPr>
          <p:cNvSpPr txBox="1">
            <a:spLocks/>
          </p:cNvSpPr>
          <p:nvPr/>
        </p:nvSpPr>
        <p:spPr>
          <a:xfrm>
            <a:off x="4375678" y="6264418"/>
            <a:ext cx="5189232" cy="4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430 m maximum thickness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E62024-160D-C18E-D4B9-91093A3B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610" y="1397545"/>
            <a:ext cx="5227658" cy="48515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0330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4AF648E-B336-C4C1-B28D-2E455528F00C}"/>
              </a:ext>
            </a:extLst>
          </p:cNvPr>
          <p:cNvSpPr/>
          <p:nvPr/>
        </p:nvSpPr>
        <p:spPr>
          <a:xfrm>
            <a:off x="4506583" y="6386366"/>
            <a:ext cx="5108563" cy="435937"/>
          </a:xfrm>
          <a:prstGeom prst="roundRect">
            <a:avLst/>
          </a:prstGeom>
          <a:solidFill>
            <a:srgbClr val="5473BE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73F95E-0284-9FE0-5BC2-A8340298DB28}"/>
              </a:ext>
            </a:extLst>
          </p:cNvPr>
          <p:cNvGrpSpPr/>
          <p:nvPr/>
        </p:nvGrpSpPr>
        <p:grpSpPr>
          <a:xfrm>
            <a:off x="694800" y="1385194"/>
            <a:ext cx="2484920" cy="5214270"/>
            <a:chOff x="2845591" y="1335664"/>
            <a:chExt cx="2484920" cy="52142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0AEFB9-EC4D-D1FC-0569-6E6B28453867}"/>
                </a:ext>
              </a:extLst>
            </p:cNvPr>
            <p:cNvSpPr/>
            <p:nvPr/>
          </p:nvSpPr>
          <p:spPr>
            <a:xfrm>
              <a:off x="2845592" y="4524948"/>
              <a:ext cx="366064" cy="40211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1372AD-8F7E-5069-2A2C-55DB9D53F92B}"/>
                </a:ext>
              </a:extLst>
            </p:cNvPr>
            <p:cNvGrpSpPr/>
            <p:nvPr/>
          </p:nvGrpSpPr>
          <p:grpSpPr>
            <a:xfrm>
              <a:off x="3197176" y="1335664"/>
              <a:ext cx="2133335" cy="5214270"/>
              <a:chOff x="1067386" y="1335664"/>
              <a:chExt cx="2133335" cy="521427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6788CBF-5C90-CEED-1304-FD0EAF2960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28" r="1716"/>
              <a:stretch/>
            </p:blipFill>
            <p:spPr>
              <a:xfrm>
                <a:off x="1094210" y="1686842"/>
                <a:ext cx="1225950" cy="48550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31215B6-4CBB-12A0-6E5C-B86F6B503A76}"/>
                  </a:ext>
                </a:extLst>
              </p:cNvPr>
              <p:cNvSpPr/>
              <p:nvPr/>
            </p:nvSpPr>
            <p:spPr>
              <a:xfrm>
                <a:off x="1089485" y="1523754"/>
                <a:ext cx="486745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9ACFBD-FF0B-FE11-4E02-8A43506576F4}"/>
                  </a:ext>
                </a:extLst>
              </p:cNvPr>
              <p:cNvSpPr/>
              <p:nvPr/>
            </p:nvSpPr>
            <p:spPr>
              <a:xfrm>
                <a:off x="1991964" y="1523429"/>
                <a:ext cx="33054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4BF8C50-862E-A479-6411-B47C6EE11F56}"/>
                  </a:ext>
                </a:extLst>
              </p:cNvPr>
              <p:cNvSpPr/>
              <p:nvPr/>
            </p:nvSpPr>
            <p:spPr>
              <a:xfrm>
                <a:off x="1572421" y="1523429"/>
                <a:ext cx="431639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714B713-70F5-82FE-9020-33FC21A568B6}"/>
                  </a:ext>
                </a:extLst>
              </p:cNvPr>
              <p:cNvSpPr txBox="1"/>
              <p:nvPr/>
            </p:nvSpPr>
            <p:spPr>
              <a:xfrm>
                <a:off x="2038281" y="1520191"/>
                <a:ext cx="29468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" b="1" dirty="0"/>
                  <a:t>φ</a:t>
                </a:r>
                <a:endParaRPr lang="en-CA" sz="800" b="1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E71C2B-F9E6-F124-A944-99E62471CC59}"/>
                  </a:ext>
                </a:extLst>
              </p:cNvPr>
              <p:cNvSpPr txBox="1"/>
              <p:nvPr/>
            </p:nvSpPr>
            <p:spPr>
              <a:xfrm>
                <a:off x="1571503" y="1495639"/>
                <a:ext cx="675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Mineral</a:t>
                </a:r>
              </a:p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content</a:t>
                </a:r>
                <a:endParaRPr lang="en-CA" sz="600" b="1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5851618-EC23-3A00-B496-1D14E4DD484C}"/>
                  </a:ext>
                </a:extLst>
              </p:cNvPr>
              <p:cNvSpPr txBox="1"/>
              <p:nvPr/>
            </p:nvSpPr>
            <p:spPr>
              <a:xfrm>
                <a:off x="1185512" y="1545245"/>
                <a:ext cx="29468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GR</a:t>
                </a:r>
                <a:endParaRPr lang="en-CA" sz="600" b="1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E7775FA-5356-9492-801C-0B3D98E5D75E}"/>
                  </a:ext>
                </a:extLst>
              </p:cNvPr>
              <p:cNvSpPr/>
              <p:nvPr/>
            </p:nvSpPr>
            <p:spPr>
              <a:xfrm>
                <a:off x="1089485" y="1335664"/>
                <a:ext cx="123197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C595830-5640-4D77-7AFB-EE2E9E268E9D}"/>
                  </a:ext>
                </a:extLst>
              </p:cNvPr>
              <p:cNvSpPr txBox="1"/>
              <p:nvPr/>
            </p:nvSpPr>
            <p:spPr>
              <a:xfrm>
                <a:off x="1067386" y="1343969"/>
                <a:ext cx="12807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0" dirty="0">
                    <a:effectLst/>
                    <a:latin typeface="Segoe UI" panose="020B0502040204020203" pitchFamily="34" charset="0"/>
                  </a:rPr>
                  <a:t>200-d-052-L-094-O-08/00</a:t>
                </a:r>
                <a:endParaRPr lang="en-CA" sz="700" b="1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CC57429-D1EA-74EB-5A0D-54B7B0FB323D}"/>
                  </a:ext>
                </a:extLst>
              </p:cNvPr>
              <p:cNvSpPr txBox="1"/>
              <p:nvPr/>
            </p:nvSpPr>
            <p:spPr>
              <a:xfrm>
                <a:off x="2235075" y="6303713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KEG RIVER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BE0E1DC-7B8B-E472-B852-F96434E62F48}"/>
                  </a:ext>
                </a:extLst>
              </p:cNvPr>
              <p:cNvSpPr txBox="1"/>
              <p:nvPr/>
            </p:nvSpPr>
            <p:spPr>
              <a:xfrm>
                <a:off x="2238798" y="1875165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00FF"/>
                    </a:highlight>
                    <a:latin typeface="Segoe UI" panose="020B0502040204020203" pitchFamily="34" charset="0"/>
                  </a:rPr>
                  <a:t>MUSKWA</a:t>
                </a:r>
                <a:endParaRPr lang="en-CA" sz="1000" b="1" dirty="0">
                  <a:highlight>
                    <a:srgbClr val="FF00FF"/>
                  </a:highlight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DAB2773-4679-94D9-95D1-C7B927821936}"/>
                  </a:ext>
                </a:extLst>
              </p:cNvPr>
              <p:cNvSpPr txBox="1"/>
              <p:nvPr/>
            </p:nvSpPr>
            <p:spPr>
              <a:xfrm>
                <a:off x="2240377" y="340778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FF00"/>
                    </a:highlight>
                    <a:latin typeface="Segoe UI" panose="020B0502040204020203" pitchFamily="34" charset="0"/>
                  </a:rPr>
                  <a:t>OTTER PARK</a:t>
                </a:r>
                <a:endParaRPr lang="en-CA" sz="1000" b="1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25C64A-3DA5-9F07-753A-7AC94DBFAD25}"/>
                  </a:ext>
                </a:extLst>
              </p:cNvPr>
              <p:cNvSpPr txBox="1"/>
              <p:nvPr/>
            </p:nvSpPr>
            <p:spPr>
              <a:xfrm>
                <a:off x="2238799" y="3588016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E-ZONE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80573E4-AF98-D7A6-5B62-57498C93DAA0}"/>
                  </a:ext>
                </a:extLst>
              </p:cNvPr>
              <p:cNvSpPr txBox="1"/>
              <p:nvPr/>
            </p:nvSpPr>
            <p:spPr>
              <a:xfrm>
                <a:off x="2235074" y="452494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MOP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1DCEBB3-B9F4-E2C5-D3A5-5B41AF6756FB}"/>
                  </a:ext>
                </a:extLst>
              </p:cNvPr>
              <p:cNvSpPr txBox="1"/>
              <p:nvPr/>
            </p:nvSpPr>
            <p:spPr>
              <a:xfrm>
                <a:off x="2238127" y="490547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323130"/>
                    </a:solidFill>
                    <a:highlight>
                      <a:srgbClr val="808080"/>
                    </a:highlight>
                    <a:latin typeface="Segoe UI" panose="020B0502040204020203" pitchFamily="34" charset="0"/>
                  </a:rPr>
                  <a:t>L</a:t>
                </a:r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808080"/>
                    </a:highlight>
                    <a:latin typeface="Segoe UI" panose="020B0502040204020203" pitchFamily="34" charset="0"/>
                  </a:rPr>
                  <a:t>OP</a:t>
                </a:r>
                <a:endParaRPr lang="en-CA" sz="1000" b="1" dirty="0">
                  <a:highlight>
                    <a:srgbClr val="808080"/>
                  </a:highlight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C501DF1-94B3-9D84-1F52-3D41D4AD3EC9}"/>
                  </a:ext>
                </a:extLst>
              </p:cNvPr>
              <p:cNvSpPr txBox="1"/>
              <p:nvPr/>
            </p:nvSpPr>
            <p:spPr>
              <a:xfrm>
                <a:off x="2238227" y="5128114"/>
                <a:ext cx="930183" cy="238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KLUA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6A53E95-7CF4-3D50-4C8D-E9AC58C906D6}"/>
                  </a:ext>
                </a:extLst>
              </p:cNvPr>
              <p:cNvSpPr txBox="1"/>
              <p:nvPr/>
            </p:nvSpPr>
            <p:spPr>
              <a:xfrm>
                <a:off x="2238127" y="5464982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00"/>
                    </a:highlight>
                    <a:latin typeface="Segoe UI" panose="020B0502040204020203" pitchFamily="34" charset="0"/>
                  </a:rPr>
                  <a:t>EVIE</a:t>
                </a:r>
                <a:endParaRPr lang="en-CA" sz="1000" b="1" dirty="0">
                  <a:highlight>
                    <a:srgbClr val="00FF00"/>
                  </a:highlight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5CC2480-8FD4-EA09-A67D-7CF3CDE534E2}"/>
                  </a:ext>
                </a:extLst>
              </p:cNvPr>
              <p:cNvSpPr txBox="1"/>
              <p:nvPr/>
            </p:nvSpPr>
            <p:spPr>
              <a:xfrm>
                <a:off x="2241622" y="530086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MDC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9B1874-F7A3-A07F-752F-656055D78198}"/>
                </a:ext>
              </a:extLst>
            </p:cNvPr>
            <p:cNvSpPr/>
            <p:nvPr/>
          </p:nvSpPr>
          <p:spPr>
            <a:xfrm>
              <a:off x="2845591" y="1901787"/>
              <a:ext cx="364323" cy="172306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0BE254-0545-7D5F-264B-C1037C458F1F}"/>
                </a:ext>
              </a:extLst>
            </p:cNvPr>
            <p:cNvSpPr/>
            <p:nvPr/>
          </p:nvSpPr>
          <p:spPr>
            <a:xfrm>
              <a:off x="2849109" y="4933950"/>
              <a:ext cx="364323" cy="5581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C76D74-0977-0452-0DEE-CC89D8C91C23}"/>
                </a:ext>
              </a:extLst>
            </p:cNvPr>
            <p:cNvSpPr/>
            <p:nvPr/>
          </p:nvSpPr>
          <p:spPr>
            <a:xfrm>
              <a:off x="2850493" y="5492076"/>
              <a:ext cx="364323" cy="82204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D60519-5CD3-8A1E-89DC-C414912DCA84}"/>
                </a:ext>
              </a:extLst>
            </p:cNvPr>
            <p:cNvSpPr txBox="1"/>
            <p:nvPr/>
          </p:nvSpPr>
          <p:spPr>
            <a:xfrm rot="18769781">
              <a:off x="2799022" y="4538294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MOP</a:t>
              </a:r>
              <a:endParaRPr lang="en-CA" sz="8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357CEF-4C9B-9EF4-009A-7FE4C6F62CB9}"/>
                </a:ext>
              </a:extLst>
            </p:cNvPr>
            <p:cNvSpPr txBox="1"/>
            <p:nvPr/>
          </p:nvSpPr>
          <p:spPr>
            <a:xfrm rot="18769781">
              <a:off x="2815511" y="5613412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Evie</a:t>
              </a:r>
              <a:endParaRPr lang="en-CA" sz="8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C292FE-BAF5-9D05-FE48-4BE8B5B8A665}"/>
                </a:ext>
              </a:extLst>
            </p:cNvPr>
            <p:cNvSpPr txBox="1"/>
            <p:nvPr/>
          </p:nvSpPr>
          <p:spPr>
            <a:xfrm rot="18769781">
              <a:off x="2759862" y="2474699"/>
              <a:ext cx="694273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Muskwa-</a:t>
              </a:r>
            </a:p>
            <a:p>
              <a:r>
                <a:rPr lang="en-US" sz="800" b="1" dirty="0">
                  <a:solidFill>
                    <a:srgbClr val="323130"/>
                  </a:solidFill>
                  <a:latin typeface="Segoe UI" panose="020B0502040204020203" pitchFamily="34" charset="0"/>
                </a:rPr>
                <a:t>OP</a:t>
              </a:r>
              <a:endParaRPr lang="en-CA" sz="8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9EEF97-8CD8-2544-47D1-BDC5AE3494FC}"/>
                </a:ext>
              </a:extLst>
            </p:cNvPr>
            <p:cNvSpPr txBox="1"/>
            <p:nvPr/>
          </p:nvSpPr>
          <p:spPr>
            <a:xfrm rot="18809737">
              <a:off x="2818473" y="4977703"/>
              <a:ext cx="582200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LOP-MDC</a:t>
              </a:r>
              <a:endParaRPr lang="en-CA" sz="800" b="1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889D6C-8C51-FDE6-8CCA-12D9A214B869}"/>
                </a:ext>
              </a:extLst>
            </p:cNvPr>
            <p:cNvSpPr/>
            <p:nvPr/>
          </p:nvSpPr>
          <p:spPr>
            <a:xfrm>
              <a:off x="2847332" y="3624851"/>
              <a:ext cx="364323" cy="924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F9F7FD-5CEC-84D1-EF4C-DC581E00B1B0}"/>
                </a:ext>
              </a:extLst>
            </p:cNvPr>
            <p:cNvSpPr txBox="1"/>
            <p:nvPr/>
          </p:nvSpPr>
          <p:spPr>
            <a:xfrm rot="18809737">
              <a:off x="2774560" y="3939394"/>
              <a:ext cx="582200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 err="1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EZone</a:t>
              </a:r>
              <a:endParaRPr lang="en-CA" sz="800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Stratigraphic Overview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6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A83DD7-95B5-423A-8AB5-0CF2F4B98238}"/>
              </a:ext>
            </a:extLst>
          </p:cNvPr>
          <p:cNvSpPr txBox="1"/>
          <p:nvPr/>
        </p:nvSpPr>
        <p:spPr>
          <a:xfrm>
            <a:off x="5866523" y="6092675"/>
            <a:ext cx="2316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Adapted from legacy </a:t>
            </a:r>
            <a:r>
              <a:rPr lang="en-US" sz="1400" dirty="0">
                <a:solidFill>
                  <a:srgbClr val="323130"/>
                </a:solidFill>
                <a:latin typeface="Segoe UI" panose="020B0502040204020203" pitchFamily="34" charset="0"/>
              </a:rPr>
              <a:t>w</a:t>
            </a:r>
            <a:r>
              <a:rPr lang="en-US" sz="1400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ork</a:t>
            </a:r>
            <a:endParaRPr lang="en-CA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902922-C72B-47C9-9D6E-50F87061D762}"/>
              </a:ext>
            </a:extLst>
          </p:cNvPr>
          <p:cNvSpPr txBox="1"/>
          <p:nvPr/>
        </p:nvSpPr>
        <p:spPr>
          <a:xfrm>
            <a:off x="3265285" y="6132043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NW</a:t>
            </a:r>
            <a:endParaRPr lang="en-CA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D932DC-B5DB-4A3F-9822-21021ECF9E49}"/>
              </a:ext>
            </a:extLst>
          </p:cNvPr>
          <p:cNvSpPr txBox="1"/>
          <p:nvPr/>
        </p:nvSpPr>
        <p:spPr>
          <a:xfrm>
            <a:off x="10876480" y="6127924"/>
            <a:ext cx="1184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SE</a:t>
            </a:r>
            <a:endParaRPr lang="en-CA" sz="1600" b="1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08D8D1D-2DBA-4B1F-9744-F2270BC76B89}"/>
              </a:ext>
            </a:extLst>
          </p:cNvPr>
          <p:cNvCxnSpPr>
            <a:cxnSpLocks/>
          </p:cNvCxnSpPr>
          <p:nvPr/>
        </p:nvCxnSpPr>
        <p:spPr>
          <a:xfrm>
            <a:off x="3285391" y="3370526"/>
            <a:ext cx="0" cy="2611171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B2AF462-6293-4CBE-A888-7DD254379FD2}"/>
              </a:ext>
            </a:extLst>
          </p:cNvPr>
          <p:cNvSpPr txBox="1"/>
          <p:nvPr/>
        </p:nvSpPr>
        <p:spPr>
          <a:xfrm rot="16200000">
            <a:off x="2046824" y="4563834"/>
            <a:ext cx="23478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323130"/>
                </a:solidFill>
                <a:highlight>
                  <a:srgbClr val="FF0000"/>
                </a:highlight>
                <a:latin typeface="Segoe UI" panose="020B0502040204020203" pitchFamily="34" charset="0"/>
              </a:rPr>
              <a:t>HORN RIVER MEMBER</a:t>
            </a:r>
            <a:endParaRPr lang="en-CA" sz="1300" b="1" dirty="0">
              <a:highlight>
                <a:srgbClr val="FF00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F0B21-59E3-4FBE-BE12-A021CA2B7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04" r="-1"/>
          <a:stretch/>
        </p:blipFill>
        <p:spPr>
          <a:xfrm>
            <a:off x="3309567" y="1533804"/>
            <a:ext cx="7938648" cy="4581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5AC072D-7BB8-4AB2-B2F5-219C17B26CF2}"/>
              </a:ext>
            </a:extLst>
          </p:cNvPr>
          <p:cNvSpPr txBox="1"/>
          <p:nvPr/>
        </p:nvSpPr>
        <p:spPr>
          <a:xfrm>
            <a:off x="3217022" y="3562224"/>
            <a:ext cx="1534651" cy="28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0" dirty="0">
                <a:solidFill>
                  <a:srgbClr val="323130"/>
                </a:solidFill>
                <a:effectLst/>
                <a:highlight>
                  <a:srgbClr val="FF00FF"/>
                </a:highlight>
                <a:latin typeface="Segoe UI" panose="020B0502040204020203" pitchFamily="34" charset="0"/>
              </a:rPr>
              <a:t>MUSKWA</a:t>
            </a:r>
            <a:endParaRPr lang="en-CA" sz="1300" b="1" dirty="0">
              <a:highlight>
                <a:srgbClr val="FF00FF"/>
              </a:highlight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10CCF86-85DC-4E3F-806A-BF906AC359AB}"/>
              </a:ext>
            </a:extLst>
          </p:cNvPr>
          <p:cNvSpPr txBox="1"/>
          <p:nvPr/>
        </p:nvSpPr>
        <p:spPr>
          <a:xfrm>
            <a:off x="3665755" y="4414955"/>
            <a:ext cx="1857433" cy="28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0" dirty="0">
                <a:solidFill>
                  <a:srgbClr val="323130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UPPER OTTER PARK</a:t>
            </a:r>
            <a:endParaRPr lang="en-CA" sz="1300" b="1" dirty="0">
              <a:highlight>
                <a:srgbClr val="FFFF00"/>
              </a:highlight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A9EE3A-A26A-4C84-92C1-231FD366F62A}"/>
              </a:ext>
            </a:extLst>
          </p:cNvPr>
          <p:cNvSpPr txBox="1"/>
          <p:nvPr/>
        </p:nvSpPr>
        <p:spPr>
          <a:xfrm rot="19370151">
            <a:off x="6015820" y="3955801"/>
            <a:ext cx="930183" cy="28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0" dirty="0">
                <a:solidFill>
                  <a:srgbClr val="323130"/>
                </a:solidFill>
                <a:effectLst/>
                <a:highlight>
                  <a:srgbClr val="00FFFF"/>
                </a:highlight>
                <a:latin typeface="Segoe UI" panose="020B0502040204020203" pitchFamily="34" charset="0"/>
              </a:rPr>
              <a:t>E-ZONE</a:t>
            </a:r>
            <a:endParaRPr lang="en-CA" sz="1300" b="1" dirty="0">
              <a:highlight>
                <a:srgbClr val="00FFFF"/>
              </a:highlight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A733AD-AA88-4733-8CEF-90F27C7507DA}"/>
              </a:ext>
            </a:extLst>
          </p:cNvPr>
          <p:cNvSpPr txBox="1"/>
          <p:nvPr/>
        </p:nvSpPr>
        <p:spPr>
          <a:xfrm rot="19932510">
            <a:off x="7611925" y="3762774"/>
            <a:ext cx="930183" cy="28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0" dirty="0">
                <a:solidFill>
                  <a:srgbClr val="323130"/>
                </a:solidFill>
                <a:effectLst/>
                <a:highlight>
                  <a:srgbClr val="F854CD"/>
                </a:highlight>
                <a:latin typeface="Segoe UI" panose="020B0502040204020203" pitchFamily="34" charset="0"/>
              </a:rPr>
              <a:t>MOP</a:t>
            </a:r>
            <a:endParaRPr lang="en-CA" sz="1300" b="1" dirty="0">
              <a:highlight>
                <a:srgbClr val="F854CD"/>
              </a:highligh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CBB38C-3891-4D2E-AA65-D2B96943D294}"/>
              </a:ext>
            </a:extLst>
          </p:cNvPr>
          <p:cNvSpPr txBox="1"/>
          <p:nvPr/>
        </p:nvSpPr>
        <p:spPr>
          <a:xfrm rot="20458594">
            <a:off x="8680691" y="3180592"/>
            <a:ext cx="930183" cy="28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323130"/>
                </a:solidFill>
                <a:highlight>
                  <a:srgbClr val="808080"/>
                </a:highlight>
                <a:latin typeface="Segoe UI" panose="020B0502040204020203" pitchFamily="34" charset="0"/>
              </a:rPr>
              <a:t>L</a:t>
            </a:r>
            <a:r>
              <a:rPr lang="en-US" sz="1300" b="1" i="0" dirty="0">
                <a:solidFill>
                  <a:srgbClr val="323130"/>
                </a:solidFill>
                <a:effectLst/>
                <a:highlight>
                  <a:srgbClr val="808080"/>
                </a:highlight>
                <a:latin typeface="Segoe UI" panose="020B0502040204020203" pitchFamily="34" charset="0"/>
              </a:rPr>
              <a:t>OP</a:t>
            </a:r>
            <a:endParaRPr lang="en-CA" sz="1300" b="1" dirty="0">
              <a:highlight>
                <a:srgbClr val="808080"/>
              </a:highlight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FF8E894-261E-4289-BCFC-0BFD4AA33562}"/>
              </a:ext>
            </a:extLst>
          </p:cNvPr>
          <p:cNvSpPr txBox="1"/>
          <p:nvPr/>
        </p:nvSpPr>
        <p:spPr>
          <a:xfrm>
            <a:off x="3261216" y="5556338"/>
            <a:ext cx="930183" cy="28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0" dirty="0">
                <a:solidFill>
                  <a:srgbClr val="323130"/>
                </a:solidFill>
                <a:effectLst/>
                <a:highlight>
                  <a:srgbClr val="00FFFF"/>
                </a:highlight>
                <a:latin typeface="Segoe UI" panose="020B0502040204020203" pitchFamily="34" charset="0"/>
              </a:rPr>
              <a:t>MDC</a:t>
            </a:r>
            <a:endParaRPr lang="en-CA" sz="1300" b="1" dirty="0">
              <a:highlight>
                <a:srgbClr val="00FFFF"/>
              </a:highlight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D0D3B82-CDBB-4EEE-8F33-B4D97907434A}"/>
              </a:ext>
            </a:extLst>
          </p:cNvPr>
          <p:cNvSpPr txBox="1"/>
          <p:nvPr/>
        </p:nvSpPr>
        <p:spPr>
          <a:xfrm>
            <a:off x="3684341" y="5455303"/>
            <a:ext cx="930183" cy="28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0" dirty="0">
                <a:solidFill>
                  <a:srgbClr val="323130"/>
                </a:solidFill>
                <a:effectLst/>
                <a:highlight>
                  <a:srgbClr val="F854CD"/>
                </a:highlight>
                <a:latin typeface="Segoe UI" panose="020B0502040204020203" pitchFamily="34" charset="0"/>
              </a:rPr>
              <a:t>KLUA</a:t>
            </a:r>
            <a:endParaRPr lang="en-CA" sz="1300" b="1" dirty="0">
              <a:highlight>
                <a:srgbClr val="F854CD"/>
              </a:highligh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F0273BE-4C15-438E-93E9-6E657B329F3D}"/>
              </a:ext>
            </a:extLst>
          </p:cNvPr>
          <p:cNvSpPr txBox="1"/>
          <p:nvPr/>
        </p:nvSpPr>
        <p:spPr>
          <a:xfrm>
            <a:off x="7811949" y="5450867"/>
            <a:ext cx="930183" cy="28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0" dirty="0">
                <a:solidFill>
                  <a:srgbClr val="323130"/>
                </a:solidFill>
                <a:effectLst/>
                <a:highlight>
                  <a:srgbClr val="00FF00"/>
                </a:highlight>
                <a:latin typeface="Segoe UI" panose="020B0502040204020203" pitchFamily="34" charset="0"/>
              </a:rPr>
              <a:t>EVIE</a:t>
            </a:r>
            <a:endParaRPr lang="en-CA" sz="1300" b="1" dirty="0">
              <a:highlight>
                <a:srgbClr val="00FF00"/>
              </a:highligh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559202D-8DB2-4A39-BD6D-DABFFBE42CFB}"/>
              </a:ext>
            </a:extLst>
          </p:cNvPr>
          <p:cNvSpPr txBox="1"/>
          <p:nvPr/>
        </p:nvSpPr>
        <p:spPr>
          <a:xfrm>
            <a:off x="4326726" y="2626905"/>
            <a:ext cx="1534651" cy="28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323130"/>
                </a:solidFill>
                <a:highlight>
                  <a:srgbClr val="C0C0C0"/>
                </a:highlight>
                <a:latin typeface="Segoe UI" panose="020B0502040204020203" pitchFamily="34" charset="0"/>
              </a:rPr>
              <a:t>FORT SIMPSON</a:t>
            </a:r>
            <a:endParaRPr lang="en-CA" sz="1300" b="1" dirty="0">
              <a:highlight>
                <a:srgbClr val="C0C0C0"/>
              </a:highligh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F4B4A1-8366-49A1-B9B0-E126D59DB9BB}"/>
              </a:ext>
            </a:extLst>
          </p:cNvPr>
          <p:cNvSpPr txBox="1"/>
          <p:nvPr/>
        </p:nvSpPr>
        <p:spPr>
          <a:xfrm>
            <a:off x="7635749" y="5844464"/>
            <a:ext cx="12825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i="0" dirty="0">
                <a:solidFill>
                  <a:srgbClr val="323130"/>
                </a:solidFill>
                <a:effectLst/>
                <a:highlight>
                  <a:srgbClr val="00FFFF"/>
                </a:highlight>
                <a:latin typeface="Segoe UI" panose="020B0502040204020203" pitchFamily="34" charset="0"/>
              </a:rPr>
              <a:t>KEG RIVER</a:t>
            </a:r>
            <a:endParaRPr lang="en-CA" sz="1300" b="1" dirty="0">
              <a:highlight>
                <a:srgbClr val="00FFFF"/>
              </a:highligh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358BE5D-EDDA-4C55-A6FD-D6A116662BB2}"/>
              </a:ext>
            </a:extLst>
          </p:cNvPr>
          <p:cNvSpPr txBox="1"/>
          <p:nvPr/>
        </p:nvSpPr>
        <p:spPr>
          <a:xfrm>
            <a:off x="10003895" y="4570427"/>
            <a:ext cx="12825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i="0" dirty="0">
                <a:solidFill>
                  <a:srgbClr val="323130"/>
                </a:solidFill>
                <a:effectLst/>
                <a:highlight>
                  <a:srgbClr val="E900FF"/>
                </a:highlight>
                <a:latin typeface="Segoe UI" panose="020B0502040204020203" pitchFamily="34" charset="0"/>
              </a:rPr>
              <a:t>PRESQU’ILE</a:t>
            </a:r>
          </a:p>
          <a:p>
            <a:pPr algn="ctr"/>
            <a:r>
              <a:rPr lang="en-US" sz="1300" b="1" dirty="0">
                <a:solidFill>
                  <a:srgbClr val="323130"/>
                </a:solidFill>
                <a:highlight>
                  <a:srgbClr val="E900FF"/>
                </a:highlight>
                <a:latin typeface="Segoe UI" panose="020B0502040204020203" pitchFamily="34" charset="0"/>
              </a:rPr>
              <a:t>REEF</a:t>
            </a:r>
            <a:endParaRPr lang="en-US" sz="1300" b="1" i="0" dirty="0">
              <a:solidFill>
                <a:srgbClr val="323130"/>
              </a:solidFill>
              <a:effectLst/>
              <a:highlight>
                <a:srgbClr val="E900FF"/>
              </a:highlight>
              <a:latin typeface="Segoe UI" panose="020B050204020402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74AFC4-3A4D-4442-BE41-47786ADFC93D}"/>
              </a:ext>
            </a:extLst>
          </p:cNvPr>
          <p:cNvSpPr txBox="1"/>
          <p:nvPr/>
        </p:nvSpPr>
        <p:spPr>
          <a:xfrm>
            <a:off x="9938144" y="2261405"/>
            <a:ext cx="12825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i="0" dirty="0">
                <a:solidFill>
                  <a:srgbClr val="323130"/>
                </a:solidFill>
                <a:effectLst/>
                <a:highlight>
                  <a:srgbClr val="00FFE9"/>
                </a:highlight>
                <a:latin typeface="Segoe UI" panose="020B0502040204020203" pitchFamily="34" charset="0"/>
              </a:rPr>
              <a:t>SLAVE POINT</a:t>
            </a:r>
          </a:p>
          <a:p>
            <a:pPr algn="ctr"/>
            <a:r>
              <a:rPr lang="en-US" sz="1300" b="1" dirty="0">
                <a:solidFill>
                  <a:srgbClr val="323130"/>
                </a:solidFill>
                <a:highlight>
                  <a:srgbClr val="00FFE9"/>
                </a:highlight>
                <a:latin typeface="Segoe UI" panose="020B0502040204020203" pitchFamily="34" charset="0"/>
              </a:rPr>
              <a:t>REEF</a:t>
            </a:r>
            <a:endParaRPr lang="en-US" sz="1300" b="1" i="0" dirty="0">
              <a:solidFill>
                <a:srgbClr val="323130"/>
              </a:solidFill>
              <a:effectLst/>
              <a:highlight>
                <a:srgbClr val="00FFE9"/>
              </a:highlight>
              <a:latin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C532CC-15BD-489E-8D09-9CE75339D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612" y="2732338"/>
            <a:ext cx="819150" cy="304800"/>
          </a:xfrm>
          <a:prstGeom prst="rect">
            <a:avLst/>
          </a:prstGeom>
        </p:spPr>
      </p:pic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B1B79C26-3D1E-EEF6-7B70-FEEFDD7E5620}"/>
              </a:ext>
            </a:extLst>
          </p:cNvPr>
          <p:cNvSpPr txBox="1">
            <a:spLocks/>
          </p:cNvSpPr>
          <p:nvPr/>
        </p:nvSpPr>
        <p:spPr>
          <a:xfrm>
            <a:off x="4698448" y="6454117"/>
            <a:ext cx="5075573" cy="36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319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Muskwa and Upper Otter Park as one package</a:t>
            </a:r>
            <a:endParaRPr lang="en-US" sz="14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  <a:p>
            <a:endParaRPr lang="en-US" b="0" dirty="0">
              <a:solidFill>
                <a:srgbClr val="323130"/>
              </a:solidFill>
              <a:latin typeface="Segoe UI" panose="020B0502040204020203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B439618-B458-3B3B-4C23-73F1D78DE7F2}"/>
              </a:ext>
            </a:extLst>
          </p:cNvPr>
          <p:cNvSpPr/>
          <p:nvPr/>
        </p:nvSpPr>
        <p:spPr>
          <a:xfrm>
            <a:off x="3267075" y="1609725"/>
            <a:ext cx="6986649" cy="4333875"/>
          </a:xfrm>
          <a:custGeom>
            <a:avLst/>
            <a:gdLst>
              <a:gd name="connsiteX0" fmla="*/ 19050 w 6986649"/>
              <a:gd name="connsiteY0" fmla="*/ 1771650 h 4333875"/>
              <a:gd name="connsiteX1" fmla="*/ 109538 w 6986649"/>
              <a:gd name="connsiteY1" fmla="*/ 1752600 h 4333875"/>
              <a:gd name="connsiteX2" fmla="*/ 123825 w 6986649"/>
              <a:gd name="connsiteY2" fmla="*/ 1743075 h 4333875"/>
              <a:gd name="connsiteX3" fmla="*/ 147638 w 6986649"/>
              <a:gd name="connsiteY3" fmla="*/ 1738313 h 4333875"/>
              <a:gd name="connsiteX4" fmla="*/ 228600 w 6986649"/>
              <a:gd name="connsiteY4" fmla="*/ 1728788 h 4333875"/>
              <a:gd name="connsiteX5" fmla="*/ 347663 w 6986649"/>
              <a:gd name="connsiteY5" fmla="*/ 1733550 h 4333875"/>
              <a:gd name="connsiteX6" fmla="*/ 381000 w 6986649"/>
              <a:gd name="connsiteY6" fmla="*/ 1738313 h 4333875"/>
              <a:gd name="connsiteX7" fmla="*/ 433388 w 6986649"/>
              <a:gd name="connsiteY7" fmla="*/ 1752600 h 4333875"/>
              <a:gd name="connsiteX8" fmla="*/ 590550 w 6986649"/>
              <a:gd name="connsiteY8" fmla="*/ 1743075 h 4333875"/>
              <a:gd name="connsiteX9" fmla="*/ 609600 w 6986649"/>
              <a:gd name="connsiteY9" fmla="*/ 1738313 h 4333875"/>
              <a:gd name="connsiteX10" fmla="*/ 671513 w 6986649"/>
              <a:gd name="connsiteY10" fmla="*/ 1724025 h 4333875"/>
              <a:gd name="connsiteX11" fmla="*/ 957263 w 6986649"/>
              <a:gd name="connsiteY11" fmla="*/ 1709738 h 4333875"/>
              <a:gd name="connsiteX12" fmla="*/ 1052513 w 6986649"/>
              <a:gd name="connsiteY12" fmla="*/ 1695450 h 4333875"/>
              <a:gd name="connsiteX13" fmla="*/ 1090613 w 6986649"/>
              <a:gd name="connsiteY13" fmla="*/ 1690688 h 4333875"/>
              <a:gd name="connsiteX14" fmla="*/ 1147763 w 6986649"/>
              <a:gd name="connsiteY14" fmla="*/ 1676400 h 4333875"/>
              <a:gd name="connsiteX15" fmla="*/ 1181100 w 6986649"/>
              <a:gd name="connsiteY15" fmla="*/ 1666875 h 4333875"/>
              <a:gd name="connsiteX16" fmla="*/ 1262063 w 6986649"/>
              <a:gd name="connsiteY16" fmla="*/ 1662113 h 4333875"/>
              <a:gd name="connsiteX17" fmla="*/ 1485900 w 6986649"/>
              <a:gd name="connsiteY17" fmla="*/ 1657350 h 4333875"/>
              <a:gd name="connsiteX18" fmla="*/ 1538288 w 6986649"/>
              <a:gd name="connsiteY18" fmla="*/ 1643063 h 4333875"/>
              <a:gd name="connsiteX19" fmla="*/ 1585913 w 6986649"/>
              <a:gd name="connsiteY19" fmla="*/ 1628775 h 4333875"/>
              <a:gd name="connsiteX20" fmla="*/ 1619250 w 6986649"/>
              <a:gd name="connsiteY20" fmla="*/ 1624013 h 4333875"/>
              <a:gd name="connsiteX21" fmla="*/ 1752600 w 6986649"/>
              <a:gd name="connsiteY21" fmla="*/ 1609725 h 4333875"/>
              <a:gd name="connsiteX22" fmla="*/ 1876425 w 6986649"/>
              <a:gd name="connsiteY22" fmla="*/ 1595438 h 4333875"/>
              <a:gd name="connsiteX23" fmla="*/ 1938338 w 6986649"/>
              <a:gd name="connsiteY23" fmla="*/ 1585913 h 4333875"/>
              <a:gd name="connsiteX24" fmla="*/ 1985963 w 6986649"/>
              <a:gd name="connsiteY24" fmla="*/ 1581150 h 4333875"/>
              <a:gd name="connsiteX25" fmla="*/ 2033588 w 6986649"/>
              <a:gd name="connsiteY25" fmla="*/ 1571625 h 4333875"/>
              <a:gd name="connsiteX26" fmla="*/ 2052638 w 6986649"/>
              <a:gd name="connsiteY26" fmla="*/ 1566863 h 4333875"/>
              <a:gd name="connsiteX27" fmla="*/ 2090738 w 6986649"/>
              <a:gd name="connsiteY27" fmla="*/ 1562100 h 4333875"/>
              <a:gd name="connsiteX28" fmla="*/ 2133600 w 6986649"/>
              <a:gd name="connsiteY28" fmla="*/ 1547813 h 4333875"/>
              <a:gd name="connsiteX29" fmla="*/ 2147888 w 6986649"/>
              <a:gd name="connsiteY29" fmla="*/ 1538288 h 4333875"/>
              <a:gd name="connsiteX30" fmla="*/ 2166938 w 6986649"/>
              <a:gd name="connsiteY30" fmla="*/ 1533525 h 4333875"/>
              <a:gd name="connsiteX31" fmla="*/ 2224088 w 6986649"/>
              <a:gd name="connsiteY31" fmla="*/ 1519238 h 4333875"/>
              <a:gd name="connsiteX32" fmla="*/ 2262188 w 6986649"/>
              <a:gd name="connsiteY32" fmla="*/ 1504950 h 4333875"/>
              <a:gd name="connsiteX33" fmla="*/ 2281238 w 6986649"/>
              <a:gd name="connsiteY33" fmla="*/ 1500188 h 4333875"/>
              <a:gd name="connsiteX34" fmla="*/ 2324100 w 6986649"/>
              <a:gd name="connsiteY34" fmla="*/ 1481138 h 4333875"/>
              <a:gd name="connsiteX35" fmla="*/ 2371725 w 6986649"/>
              <a:gd name="connsiteY35" fmla="*/ 1466850 h 4333875"/>
              <a:gd name="connsiteX36" fmla="*/ 2424113 w 6986649"/>
              <a:gd name="connsiteY36" fmla="*/ 1452563 h 4333875"/>
              <a:gd name="connsiteX37" fmla="*/ 2466975 w 6986649"/>
              <a:gd name="connsiteY37" fmla="*/ 1443038 h 4333875"/>
              <a:gd name="connsiteX38" fmla="*/ 2486025 w 6986649"/>
              <a:gd name="connsiteY38" fmla="*/ 1438275 h 4333875"/>
              <a:gd name="connsiteX39" fmla="*/ 2514600 w 6986649"/>
              <a:gd name="connsiteY39" fmla="*/ 1433513 h 4333875"/>
              <a:gd name="connsiteX40" fmla="*/ 2533650 w 6986649"/>
              <a:gd name="connsiteY40" fmla="*/ 1423988 h 4333875"/>
              <a:gd name="connsiteX41" fmla="*/ 2552700 w 6986649"/>
              <a:gd name="connsiteY41" fmla="*/ 1419225 h 4333875"/>
              <a:gd name="connsiteX42" fmla="*/ 2595563 w 6986649"/>
              <a:gd name="connsiteY42" fmla="*/ 1409700 h 4333875"/>
              <a:gd name="connsiteX43" fmla="*/ 2619375 w 6986649"/>
              <a:gd name="connsiteY43" fmla="*/ 1404938 h 4333875"/>
              <a:gd name="connsiteX44" fmla="*/ 2647950 w 6986649"/>
              <a:gd name="connsiteY44" fmla="*/ 1395413 h 4333875"/>
              <a:gd name="connsiteX45" fmla="*/ 2676525 w 6986649"/>
              <a:gd name="connsiteY45" fmla="*/ 1390650 h 4333875"/>
              <a:gd name="connsiteX46" fmla="*/ 2695575 w 6986649"/>
              <a:gd name="connsiteY46" fmla="*/ 1385888 h 4333875"/>
              <a:gd name="connsiteX47" fmla="*/ 2709863 w 6986649"/>
              <a:gd name="connsiteY47" fmla="*/ 1376363 h 4333875"/>
              <a:gd name="connsiteX48" fmla="*/ 2724150 w 6986649"/>
              <a:gd name="connsiteY48" fmla="*/ 1371600 h 4333875"/>
              <a:gd name="connsiteX49" fmla="*/ 2738438 w 6986649"/>
              <a:gd name="connsiteY49" fmla="*/ 1357313 h 4333875"/>
              <a:gd name="connsiteX50" fmla="*/ 2805113 w 6986649"/>
              <a:gd name="connsiteY50" fmla="*/ 1323975 h 4333875"/>
              <a:gd name="connsiteX51" fmla="*/ 2857500 w 6986649"/>
              <a:gd name="connsiteY51" fmla="*/ 1304925 h 4333875"/>
              <a:gd name="connsiteX52" fmla="*/ 2914650 w 6986649"/>
              <a:gd name="connsiteY52" fmla="*/ 1290638 h 4333875"/>
              <a:gd name="connsiteX53" fmla="*/ 2995613 w 6986649"/>
              <a:gd name="connsiteY53" fmla="*/ 1276350 h 4333875"/>
              <a:gd name="connsiteX54" fmla="*/ 3028950 w 6986649"/>
              <a:gd name="connsiteY54" fmla="*/ 1266825 h 4333875"/>
              <a:gd name="connsiteX55" fmla="*/ 3076575 w 6986649"/>
              <a:gd name="connsiteY55" fmla="*/ 1257300 h 4333875"/>
              <a:gd name="connsiteX56" fmla="*/ 3095625 w 6986649"/>
              <a:gd name="connsiteY56" fmla="*/ 1247775 h 4333875"/>
              <a:gd name="connsiteX57" fmla="*/ 3114675 w 6986649"/>
              <a:gd name="connsiteY57" fmla="*/ 1243013 h 4333875"/>
              <a:gd name="connsiteX58" fmla="*/ 3138488 w 6986649"/>
              <a:gd name="connsiteY58" fmla="*/ 1228725 h 4333875"/>
              <a:gd name="connsiteX59" fmla="*/ 3190875 w 6986649"/>
              <a:gd name="connsiteY59" fmla="*/ 1209675 h 4333875"/>
              <a:gd name="connsiteX60" fmla="*/ 3219450 w 6986649"/>
              <a:gd name="connsiteY60" fmla="*/ 1185863 h 4333875"/>
              <a:gd name="connsiteX61" fmla="*/ 3243263 w 6986649"/>
              <a:gd name="connsiteY61" fmla="*/ 1162050 h 4333875"/>
              <a:gd name="connsiteX62" fmla="*/ 3271838 w 6986649"/>
              <a:gd name="connsiteY62" fmla="*/ 1147763 h 4333875"/>
              <a:gd name="connsiteX63" fmla="*/ 3286125 w 6986649"/>
              <a:gd name="connsiteY63" fmla="*/ 1138238 h 4333875"/>
              <a:gd name="connsiteX64" fmla="*/ 3338513 w 6986649"/>
              <a:gd name="connsiteY64" fmla="*/ 1119188 h 4333875"/>
              <a:gd name="connsiteX65" fmla="*/ 3367088 w 6986649"/>
              <a:gd name="connsiteY65" fmla="*/ 1114425 h 4333875"/>
              <a:gd name="connsiteX66" fmla="*/ 3414713 w 6986649"/>
              <a:gd name="connsiteY66" fmla="*/ 1090613 h 4333875"/>
              <a:gd name="connsiteX67" fmla="*/ 3467100 w 6986649"/>
              <a:gd name="connsiteY67" fmla="*/ 1081088 h 4333875"/>
              <a:gd name="connsiteX68" fmla="*/ 3495675 w 6986649"/>
              <a:gd name="connsiteY68" fmla="*/ 1071563 h 4333875"/>
              <a:gd name="connsiteX69" fmla="*/ 3543300 w 6986649"/>
              <a:gd name="connsiteY69" fmla="*/ 1066800 h 4333875"/>
              <a:gd name="connsiteX70" fmla="*/ 3590925 w 6986649"/>
              <a:gd name="connsiteY70" fmla="*/ 1052513 h 4333875"/>
              <a:gd name="connsiteX71" fmla="*/ 3609975 w 6986649"/>
              <a:gd name="connsiteY71" fmla="*/ 1042988 h 4333875"/>
              <a:gd name="connsiteX72" fmla="*/ 3643313 w 6986649"/>
              <a:gd name="connsiteY72" fmla="*/ 1038225 h 4333875"/>
              <a:gd name="connsiteX73" fmla="*/ 3686175 w 6986649"/>
              <a:gd name="connsiteY73" fmla="*/ 1019175 h 4333875"/>
              <a:gd name="connsiteX74" fmla="*/ 3705225 w 6986649"/>
              <a:gd name="connsiteY74" fmla="*/ 1004888 h 4333875"/>
              <a:gd name="connsiteX75" fmla="*/ 3724275 w 6986649"/>
              <a:gd name="connsiteY75" fmla="*/ 1000125 h 4333875"/>
              <a:gd name="connsiteX76" fmla="*/ 3752850 w 6986649"/>
              <a:gd name="connsiteY76" fmla="*/ 985838 h 4333875"/>
              <a:gd name="connsiteX77" fmla="*/ 3824288 w 6986649"/>
              <a:gd name="connsiteY77" fmla="*/ 957263 h 4333875"/>
              <a:gd name="connsiteX78" fmla="*/ 3843338 w 6986649"/>
              <a:gd name="connsiteY78" fmla="*/ 947738 h 4333875"/>
              <a:gd name="connsiteX79" fmla="*/ 3876675 w 6986649"/>
              <a:gd name="connsiteY79" fmla="*/ 938213 h 4333875"/>
              <a:gd name="connsiteX80" fmla="*/ 3895725 w 6986649"/>
              <a:gd name="connsiteY80" fmla="*/ 928688 h 4333875"/>
              <a:gd name="connsiteX81" fmla="*/ 3924300 w 6986649"/>
              <a:gd name="connsiteY81" fmla="*/ 923925 h 4333875"/>
              <a:gd name="connsiteX82" fmla="*/ 3976688 w 6986649"/>
              <a:gd name="connsiteY82" fmla="*/ 900113 h 4333875"/>
              <a:gd name="connsiteX83" fmla="*/ 4024313 w 6986649"/>
              <a:gd name="connsiteY83" fmla="*/ 895350 h 4333875"/>
              <a:gd name="connsiteX84" fmla="*/ 4057650 w 6986649"/>
              <a:gd name="connsiteY84" fmla="*/ 890588 h 4333875"/>
              <a:gd name="connsiteX85" fmla="*/ 4105275 w 6986649"/>
              <a:gd name="connsiteY85" fmla="*/ 876300 h 4333875"/>
              <a:gd name="connsiteX86" fmla="*/ 4119563 w 6986649"/>
              <a:gd name="connsiteY86" fmla="*/ 866775 h 4333875"/>
              <a:gd name="connsiteX87" fmla="*/ 4162425 w 6986649"/>
              <a:gd name="connsiteY87" fmla="*/ 857250 h 4333875"/>
              <a:gd name="connsiteX88" fmla="*/ 4181475 w 6986649"/>
              <a:gd name="connsiteY88" fmla="*/ 842963 h 4333875"/>
              <a:gd name="connsiteX89" fmla="*/ 4243388 w 6986649"/>
              <a:gd name="connsiteY89" fmla="*/ 819150 h 4333875"/>
              <a:gd name="connsiteX90" fmla="*/ 4267200 w 6986649"/>
              <a:gd name="connsiteY90" fmla="*/ 809625 h 4333875"/>
              <a:gd name="connsiteX91" fmla="*/ 4295775 w 6986649"/>
              <a:gd name="connsiteY91" fmla="*/ 800100 h 4333875"/>
              <a:gd name="connsiteX92" fmla="*/ 4362450 w 6986649"/>
              <a:gd name="connsiteY92" fmla="*/ 771525 h 4333875"/>
              <a:gd name="connsiteX93" fmla="*/ 4391025 w 6986649"/>
              <a:gd name="connsiteY93" fmla="*/ 762000 h 4333875"/>
              <a:gd name="connsiteX94" fmla="*/ 4410075 w 6986649"/>
              <a:gd name="connsiteY94" fmla="*/ 752475 h 4333875"/>
              <a:gd name="connsiteX95" fmla="*/ 4433888 w 6986649"/>
              <a:gd name="connsiteY95" fmla="*/ 747713 h 4333875"/>
              <a:gd name="connsiteX96" fmla="*/ 4467225 w 6986649"/>
              <a:gd name="connsiteY96" fmla="*/ 738188 h 4333875"/>
              <a:gd name="connsiteX97" fmla="*/ 4481513 w 6986649"/>
              <a:gd name="connsiteY97" fmla="*/ 733425 h 4333875"/>
              <a:gd name="connsiteX98" fmla="*/ 4519613 w 6986649"/>
              <a:gd name="connsiteY98" fmla="*/ 714375 h 4333875"/>
              <a:gd name="connsiteX99" fmla="*/ 4538663 w 6986649"/>
              <a:gd name="connsiteY99" fmla="*/ 704850 h 4333875"/>
              <a:gd name="connsiteX100" fmla="*/ 4567238 w 6986649"/>
              <a:gd name="connsiteY100" fmla="*/ 700088 h 4333875"/>
              <a:gd name="connsiteX101" fmla="*/ 4595813 w 6986649"/>
              <a:gd name="connsiteY101" fmla="*/ 690563 h 4333875"/>
              <a:gd name="connsiteX102" fmla="*/ 4619625 w 6986649"/>
              <a:gd name="connsiteY102" fmla="*/ 685800 h 4333875"/>
              <a:gd name="connsiteX103" fmla="*/ 4648200 w 6986649"/>
              <a:gd name="connsiteY103" fmla="*/ 671513 h 4333875"/>
              <a:gd name="connsiteX104" fmla="*/ 4667250 w 6986649"/>
              <a:gd name="connsiteY104" fmla="*/ 666750 h 4333875"/>
              <a:gd name="connsiteX105" fmla="*/ 4710113 w 6986649"/>
              <a:gd name="connsiteY105" fmla="*/ 652463 h 4333875"/>
              <a:gd name="connsiteX106" fmla="*/ 4724400 w 6986649"/>
              <a:gd name="connsiteY106" fmla="*/ 642938 h 4333875"/>
              <a:gd name="connsiteX107" fmla="*/ 4786313 w 6986649"/>
              <a:gd name="connsiteY107" fmla="*/ 623888 h 4333875"/>
              <a:gd name="connsiteX108" fmla="*/ 4805363 w 6986649"/>
              <a:gd name="connsiteY108" fmla="*/ 609600 h 4333875"/>
              <a:gd name="connsiteX109" fmla="*/ 4824413 w 6986649"/>
              <a:gd name="connsiteY109" fmla="*/ 604838 h 4333875"/>
              <a:gd name="connsiteX110" fmla="*/ 4876800 w 6986649"/>
              <a:gd name="connsiteY110" fmla="*/ 590550 h 4333875"/>
              <a:gd name="connsiteX111" fmla="*/ 4914900 w 6986649"/>
              <a:gd name="connsiteY111" fmla="*/ 576263 h 4333875"/>
              <a:gd name="connsiteX112" fmla="*/ 4938713 w 6986649"/>
              <a:gd name="connsiteY112" fmla="*/ 571500 h 4333875"/>
              <a:gd name="connsiteX113" fmla="*/ 4981575 w 6986649"/>
              <a:gd name="connsiteY113" fmla="*/ 557213 h 4333875"/>
              <a:gd name="connsiteX114" fmla="*/ 5000625 w 6986649"/>
              <a:gd name="connsiteY114" fmla="*/ 552450 h 4333875"/>
              <a:gd name="connsiteX115" fmla="*/ 5053013 w 6986649"/>
              <a:gd name="connsiteY115" fmla="*/ 538163 h 4333875"/>
              <a:gd name="connsiteX116" fmla="*/ 5076825 w 6986649"/>
              <a:gd name="connsiteY116" fmla="*/ 528638 h 4333875"/>
              <a:gd name="connsiteX117" fmla="*/ 5095875 w 6986649"/>
              <a:gd name="connsiteY117" fmla="*/ 523875 h 4333875"/>
              <a:gd name="connsiteX118" fmla="*/ 5110163 w 6986649"/>
              <a:gd name="connsiteY118" fmla="*/ 514350 h 4333875"/>
              <a:gd name="connsiteX119" fmla="*/ 5138738 w 6986649"/>
              <a:gd name="connsiteY119" fmla="*/ 504825 h 4333875"/>
              <a:gd name="connsiteX120" fmla="*/ 5162550 w 6986649"/>
              <a:gd name="connsiteY120" fmla="*/ 495300 h 4333875"/>
              <a:gd name="connsiteX121" fmla="*/ 5191125 w 6986649"/>
              <a:gd name="connsiteY121" fmla="*/ 490538 h 4333875"/>
              <a:gd name="connsiteX122" fmla="*/ 5224463 w 6986649"/>
              <a:gd name="connsiteY122" fmla="*/ 481013 h 4333875"/>
              <a:gd name="connsiteX123" fmla="*/ 5267325 w 6986649"/>
              <a:gd name="connsiteY123" fmla="*/ 466725 h 4333875"/>
              <a:gd name="connsiteX124" fmla="*/ 5314950 w 6986649"/>
              <a:gd name="connsiteY124" fmla="*/ 457200 h 4333875"/>
              <a:gd name="connsiteX125" fmla="*/ 5381625 w 6986649"/>
              <a:gd name="connsiteY125" fmla="*/ 419100 h 4333875"/>
              <a:gd name="connsiteX126" fmla="*/ 5405438 w 6986649"/>
              <a:gd name="connsiteY126" fmla="*/ 414338 h 4333875"/>
              <a:gd name="connsiteX127" fmla="*/ 5448300 w 6986649"/>
              <a:gd name="connsiteY127" fmla="*/ 400050 h 4333875"/>
              <a:gd name="connsiteX128" fmla="*/ 5467350 w 6986649"/>
              <a:gd name="connsiteY128" fmla="*/ 395288 h 4333875"/>
              <a:gd name="connsiteX129" fmla="*/ 5495925 w 6986649"/>
              <a:gd name="connsiteY129" fmla="*/ 385763 h 4333875"/>
              <a:gd name="connsiteX130" fmla="*/ 5524500 w 6986649"/>
              <a:gd name="connsiteY130" fmla="*/ 381000 h 4333875"/>
              <a:gd name="connsiteX131" fmla="*/ 5548313 w 6986649"/>
              <a:gd name="connsiteY131" fmla="*/ 376238 h 4333875"/>
              <a:gd name="connsiteX132" fmla="*/ 5572125 w 6986649"/>
              <a:gd name="connsiteY132" fmla="*/ 366713 h 4333875"/>
              <a:gd name="connsiteX133" fmla="*/ 5595938 w 6986649"/>
              <a:gd name="connsiteY133" fmla="*/ 352425 h 4333875"/>
              <a:gd name="connsiteX134" fmla="*/ 5624513 w 6986649"/>
              <a:gd name="connsiteY134" fmla="*/ 347663 h 4333875"/>
              <a:gd name="connsiteX135" fmla="*/ 5643563 w 6986649"/>
              <a:gd name="connsiteY135" fmla="*/ 338138 h 4333875"/>
              <a:gd name="connsiteX136" fmla="*/ 5662613 w 6986649"/>
              <a:gd name="connsiteY136" fmla="*/ 333375 h 4333875"/>
              <a:gd name="connsiteX137" fmla="*/ 5676900 w 6986649"/>
              <a:gd name="connsiteY137" fmla="*/ 328613 h 4333875"/>
              <a:gd name="connsiteX138" fmla="*/ 5700713 w 6986649"/>
              <a:gd name="connsiteY138" fmla="*/ 319088 h 4333875"/>
              <a:gd name="connsiteX139" fmla="*/ 5719763 w 6986649"/>
              <a:gd name="connsiteY139" fmla="*/ 314325 h 4333875"/>
              <a:gd name="connsiteX140" fmla="*/ 5738813 w 6986649"/>
              <a:gd name="connsiteY140" fmla="*/ 304800 h 4333875"/>
              <a:gd name="connsiteX141" fmla="*/ 5757863 w 6986649"/>
              <a:gd name="connsiteY141" fmla="*/ 290513 h 4333875"/>
              <a:gd name="connsiteX142" fmla="*/ 5795963 w 6986649"/>
              <a:gd name="connsiteY142" fmla="*/ 285750 h 4333875"/>
              <a:gd name="connsiteX143" fmla="*/ 5819775 w 6986649"/>
              <a:gd name="connsiteY143" fmla="*/ 280988 h 4333875"/>
              <a:gd name="connsiteX144" fmla="*/ 5862638 w 6986649"/>
              <a:gd name="connsiteY144" fmla="*/ 266700 h 4333875"/>
              <a:gd name="connsiteX145" fmla="*/ 5881688 w 6986649"/>
              <a:gd name="connsiteY145" fmla="*/ 257175 h 4333875"/>
              <a:gd name="connsiteX146" fmla="*/ 5910263 w 6986649"/>
              <a:gd name="connsiteY146" fmla="*/ 252413 h 4333875"/>
              <a:gd name="connsiteX147" fmla="*/ 5995988 w 6986649"/>
              <a:gd name="connsiteY147" fmla="*/ 238125 h 4333875"/>
              <a:gd name="connsiteX148" fmla="*/ 6100763 w 6986649"/>
              <a:gd name="connsiteY148" fmla="*/ 233363 h 4333875"/>
              <a:gd name="connsiteX149" fmla="*/ 6238875 w 6986649"/>
              <a:gd name="connsiteY149" fmla="*/ 219075 h 4333875"/>
              <a:gd name="connsiteX150" fmla="*/ 6296025 w 6986649"/>
              <a:gd name="connsiteY150" fmla="*/ 204788 h 4333875"/>
              <a:gd name="connsiteX151" fmla="*/ 6324600 w 6986649"/>
              <a:gd name="connsiteY151" fmla="*/ 190500 h 4333875"/>
              <a:gd name="connsiteX152" fmla="*/ 6348413 w 6986649"/>
              <a:gd name="connsiteY152" fmla="*/ 185738 h 4333875"/>
              <a:gd name="connsiteX153" fmla="*/ 6376988 w 6986649"/>
              <a:gd name="connsiteY153" fmla="*/ 176213 h 4333875"/>
              <a:gd name="connsiteX154" fmla="*/ 6396038 w 6986649"/>
              <a:gd name="connsiteY154" fmla="*/ 171450 h 4333875"/>
              <a:gd name="connsiteX155" fmla="*/ 6438900 w 6986649"/>
              <a:gd name="connsiteY155" fmla="*/ 157163 h 4333875"/>
              <a:gd name="connsiteX156" fmla="*/ 6453188 w 6986649"/>
              <a:gd name="connsiteY156" fmla="*/ 152400 h 4333875"/>
              <a:gd name="connsiteX157" fmla="*/ 6491288 w 6986649"/>
              <a:gd name="connsiteY157" fmla="*/ 138113 h 4333875"/>
              <a:gd name="connsiteX158" fmla="*/ 6548438 w 6986649"/>
              <a:gd name="connsiteY158" fmla="*/ 114300 h 4333875"/>
              <a:gd name="connsiteX159" fmla="*/ 6605588 w 6986649"/>
              <a:gd name="connsiteY159" fmla="*/ 104775 h 4333875"/>
              <a:gd name="connsiteX160" fmla="*/ 6629400 w 6986649"/>
              <a:gd name="connsiteY160" fmla="*/ 95250 h 4333875"/>
              <a:gd name="connsiteX161" fmla="*/ 6700838 w 6986649"/>
              <a:gd name="connsiteY161" fmla="*/ 80963 h 4333875"/>
              <a:gd name="connsiteX162" fmla="*/ 6757988 w 6986649"/>
              <a:gd name="connsiteY162" fmla="*/ 71438 h 4333875"/>
              <a:gd name="connsiteX163" fmla="*/ 6796088 w 6986649"/>
              <a:gd name="connsiteY163" fmla="*/ 57150 h 4333875"/>
              <a:gd name="connsiteX164" fmla="*/ 6815138 w 6986649"/>
              <a:gd name="connsiteY164" fmla="*/ 47625 h 4333875"/>
              <a:gd name="connsiteX165" fmla="*/ 6829425 w 6986649"/>
              <a:gd name="connsiteY165" fmla="*/ 42863 h 4333875"/>
              <a:gd name="connsiteX166" fmla="*/ 6843713 w 6986649"/>
              <a:gd name="connsiteY166" fmla="*/ 33338 h 4333875"/>
              <a:gd name="connsiteX167" fmla="*/ 6900863 w 6986649"/>
              <a:gd name="connsiteY167" fmla="*/ 23813 h 4333875"/>
              <a:gd name="connsiteX168" fmla="*/ 6924675 w 6986649"/>
              <a:gd name="connsiteY168" fmla="*/ 14288 h 4333875"/>
              <a:gd name="connsiteX169" fmla="*/ 6981825 w 6986649"/>
              <a:gd name="connsiteY169" fmla="*/ 0 h 4333875"/>
              <a:gd name="connsiteX170" fmla="*/ 6977063 w 6986649"/>
              <a:gd name="connsiteY170" fmla="*/ 52388 h 4333875"/>
              <a:gd name="connsiteX171" fmla="*/ 6972300 w 6986649"/>
              <a:gd name="connsiteY171" fmla="*/ 76200 h 4333875"/>
              <a:gd name="connsiteX172" fmla="*/ 6958013 w 6986649"/>
              <a:gd name="connsiteY172" fmla="*/ 119063 h 4333875"/>
              <a:gd name="connsiteX173" fmla="*/ 6948488 w 6986649"/>
              <a:gd name="connsiteY173" fmla="*/ 147638 h 4333875"/>
              <a:gd name="connsiteX174" fmla="*/ 6929438 w 6986649"/>
              <a:gd name="connsiteY174" fmla="*/ 195263 h 4333875"/>
              <a:gd name="connsiteX175" fmla="*/ 6910388 w 6986649"/>
              <a:gd name="connsiteY175" fmla="*/ 228600 h 4333875"/>
              <a:gd name="connsiteX176" fmla="*/ 6891338 w 6986649"/>
              <a:gd name="connsiteY176" fmla="*/ 252413 h 4333875"/>
              <a:gd name="connsiteX177" fmla="*/ 6877050 w 6986649"/>
              <a:gd name="connsiteY177" fmla="*/ 276225 h 4333875"/>
              <a:gd name="connsiteX178" fmla="*/ 6858000 w 6986649"/>
              <a:gd name="connsiteY178" fmla="*/ 285750 h 4333875"/>
              <a:gd name="connsiteX179" fmla="*/ 6843713 w 6986649"/>
              <a:gd name="connsiteY179" fmla="*/ 295275 h 4333875"/>
              <a:gd name="connsiteX180" fmla="*/ 6815138 w 6986649"/>
              <a:gd name="connsiteY180" fmla="*/ 314325 h 4333875"/>
              <a:gd name="connsiteX181" fmla="*/ 6786563 w 6986649"/>
              <a:gd name="connsiteY181" fmla="*/ 342900 h 4333875"/>
              <a:gd name="connsiteX182" fmla="*/ 6767513 w 6986649"/>
              <a:gd name="connsiteY182" fmla="*/ 361950 h 4333875"/>
              <a:gd name="connsiteX183" fmla="*/ 6738938 w 6986649"/>
              <a:gd name="connsiteY183" fmla="*/ 395288 h 4333875"/>
              <a:gd name="connsiteX184" fmla="*/ 6719888 w 6986649"/>
              <a:gd name="connsiteY184" fmla="*/ 409575 h 4333875"/>
              <a:gd name="connsiteX185" fmla="*/ 6705600 w 6986649"/>
              <a:gd name="connsiteY185" fmla="*/ 438150 h 4333875"/>
              <a:gd name="connsiteX186" fmla="*/ 6700838 w 6986649"/>
              <a:gd name="connsiteY186" fmla="*/ 452438 h 4333875"/>
              <a:gd name="connsiteX187" fmla="*/ 6691313 w 6986649"/>
              <a:gd name="connsiteY187" fmla="*/ 476250 h 4333875"/>
              <a:gd name="connsiteX188" fmla="*/ 6686550 w 6986649"/>
              <a:gd name="connsiteY188" fmla="*/ 652463 h 4333875"/>
              <a:gd name="connsiteX189" fmla="*/ 6672263 w 6986649"/>
              <a:gd name="connsiteY189" fmla="*/ 719138 h 4333875"/>
              <a:gd name="connsiteX190" fmla="*/ 6643688 w 6986649"/>
              <a:gd name="connsiteY190" fmla="*/ 814388 h 4333875"/>
              <a:gd name="connsiteX191" fmla="*/ 6634163 w 6986649"/>
              <a:gd name="connsiteY191" fmla="*/ 942975 h 4333875"/>
              <a:gd name="connsiteX192" fmla="*/ 6624638 w 6986649"/>
              <a:gd name="connsiteY192" fmla="*/ 1028700 h 4333875"/>
              <a:gd name="connsiteX193" fmla="*/ 6619875 w 6986649"/>
              <a:gd name="connsiteY193" fmla="*/ 1081088 h 4333875"/>
              <a:gd name="connsiteX194" fmla="*/ 6605588 w 6986649"/>
              <a:gd name="connsiteY194" fmla="*/ 1128713 h 4333875"/>
              <a:gd name="connsiteX195" fmla="*/ 6591300 w 6986649"/>
              <a:gd name="connsiteY195" fmla="*/ 1214438 h 4333875"/>
              <a:gd name="connsiteX196" fmla="*/ 6586538 w 6986649"/>
              <a:gd name="connsiteY196" fmla="*/ 1252538 h 4333875"/>
              <a:gd name="connsiteX197" fmla="*/ 6577013 w 6986649"/>
              <a:gd name="connsiteY197" fmla="*/ 1290638 h 4333875"/>
              <a:gd name="connsiteX198" fmla="*/ 6562725 w 6986649"/>
              <a:gd name="connsiteY198" fmla="*/ 1338263 h 4333875"/>
              <a:gd name="connsiteX199" fmla="*/ 6553200 w 6986649"/>
              <a:gd name="connsiteY199" fmla="*/ 1419225 h 4333875"/>
              <a:gd name="connsiteX200" fmla="*/ 6543675 w 6986649"/>
              <a:gd name="connsiteY200" fmla="*/ 1447800 h 4333875"/>
              <a:gd name="connsiteX201" fmla="*/ 6538913 w 6986649"/>
              <a:gd name="connsiteY201" fmla="*/ 1476375 h 4333875"/>
              <a:gd name="connsiteX202" fmla="*/ 6529388 w 6986649"/>
              <a:gd name="connsiteY202" fmla="*/ 1500188 h 4333875"/>
              <a:gd name="connsiteX203" fmla="*/ 6515100 w 6986649"/>
              <a:gd name="connsiteY203" fmla="*/ 1547813 h 4333875"/>
              <a:gd name="connsiteX204" fmla="*/ 6510338 w 6986649"/>
              <a:gd name="connsiteY204" fmla="*/ 1576388 h 4333875"/>
              <a:gd name="connsiteX205" fmla="*/ 6505575 w 6986649"/>
              <a:gd name="connsiteY205" fmla="*/ 1609725 h 4333875"/>
              <a:gd name="connsiteX206" fmla="*/ 6496050 w 6986649"/>
              <a:gd name="connsiteY206" fmla="*/ 1624013 h 4333875"/>
              <a:gd name="connsiteX207" fmla="*/ 6481763 w 6986649"/>
              <a:gd name="connsiteY207" fmla="*/ 1690688 h 4333875"/>
              <a:gd name="connsiteX208" fmla="*/ 6477000 w 6986649"/>
              <a:gd name="connsiteY208" fmla="*/ 1724025 h 4333875"/>
              <a:gd name="connsiteX209" fmla="*/ 6467475 w 6986649"/>
              <a:gd name="connsiteY209" fmla="*/ 1757363 h 4333875"/>
              <a:gd name="connsiteX210" fmla="*/ 6462713 w 6986649"/>
              <a:gd name="connsiteY210" fmla="*/ 1790700 h 4333875"/>
              <a:gd name="connsiteX211" fmla="*/ 6457950 w 6986649"/>
              <a:gd name="connsiteY211" fmla="*/ 1838325 h 4333875"/>
              <a:gd name="connsiteX212" fmla="*/ 6448425 w 6986649"/>
              <a:gd name="connsiteY212" fmla="*/ 1871663 h 4333875"/>
              <a:gd name="connsiteX213" fmla="*/ 6443663 w 6986649"/>
              <a:gd name="connsiteY213" fmla="*/ 1909763 h 4333875"/>
              <a:gd name="connsiteX214" fmla="*/ 6429375 w 6986649"/>
              <a:gd name="connsiteY214" fmla="*/ 1928813 h 4333875"/>
              <a:gd name="connsiteX215" fmla="*/ 6376988 w 6986649"/>
              <a:gd name="connsiteY215" fmla="*/ 1966913 h 4333875"/>
              <a:gd name="connsiteX216" fmla="*/ 6338888 w 6986649"/>
              <a:gd name="connsiteY216" fmla="*/ 1995488 h 4333875"/>
              <a:gd name="connsiteX217" fmla="*/ 6300788 w 6986649"/>
              <a:gd name="connsiteY217" fmla="*/ 2024063 h 4333875"/>
              <a:gd name="connsiteX218" fmla="*/ 6272213 w 6986649"/>
              <a:gd name="connsiteY218" fmla="*/ 2047875 h 4333875"/>
              <a:gd name="connsiteX219" fmla="*/ 6257925 w 6986649"/>
              <a:gd name="connsiteY219" fmla="*/ 2076450 h 4333875"/>
              <a:gd name="connsiteX220" fmla="*/ 6253163 w 6986649"/>
              <a:gd name="connsiteY220" fmla="*/ 2090738 h 4333875"/>
              <a:gd name="connsiteX221" fmla="*/ 6224588 w 6986649"/>
              <a:gd name="connsiteY221" fmla="*/ 2124075 h 4333875"/>
              <a:gd name="connsiteX222" fmla="*/ 6219825 w 6986649"/>
              <a:gd name="connsiteY222" fmla="*/ 2143125 h 4333875"/>
              <a:gd name="connsiteX223" fmla="*/ 6210300 w 6986649"/>
              <a:gd name="connsiteY223" fmla="*/ 2171700 h 4333875"/>
              <a:gd name="connsiteX224" fmla="*/ 6205538 w 6986649"/>
              <a:gd name="connsiteY224" fmla="*/ 2200275 h 4333875"/>
              <a:gd name="connsiteX225" fmla="*/ 6191250 w 6986649"/>
              <a:gd name="connsiteY225" fmla="*/ 2219325 h 4333875"/>
              <a:gd name="connsiteX226" fmla="*/ 6186488 w 6986649"/>
              <a:gd name="connsiteY226" fmla="*/ 2238375 h 4333875"/>
              <a:gd name="connsiteX227" fmla="*/ 6176963 w 6986649"/>
              <a:gd name="connsiteY227" fmla="*/ 2266950 h 4333875"/>
              <a:gd name="connsiteX228" fmla="*/ 6162675 w 6986649"/>
              <a:gd name="connsiteY228" fmla="*/ 2314575 h 4333875"/>
              <a:gd name="connsiteX229" fmla="*/ 6157913 w 6986649"/>
              <a:gd name="connsiteY229" fmla="*/ 2347913 h 4333875"/>
              <a:gd name="connsiteX230" fmla="*/ 6153150 w 6986649"/>
              <a:gd name="connsiteY230" fmla="*/ 2366963 h 4333875"/>
              <a:gd name="connsiteX231" fmla="*/ 6143625 w 6986649"/>
              <a:gd name="connsiteY231" fmla="*/ 2424113 h 4333875"/>
              <a:gd name="connsiteX232" fmla="*/ 6129338 w 6986649"/>
              <a:gd name="connsiteY232" fmla="*/ 2505075 h 4333875"/>
              <a:gd name="connsiteX233" fmla="*/ 6124575 w 6986649"/>
              <a:gd name="connsiteY233" fmla="*/ 2557463 h 4333875"/>
              <a:gd name="connsiteX234" fmla="*/ 6119813 w 6986649"/>
              <a:gd name="connsiteY234" fmla="*/ 2619375 h 4333875"/>
              <a:gd name="connsiteX235" fmla="*/ 6110288 w 6986649"/>
              <a:gd name="connsiteY235" fmla="*/ 2671763 h 4333875"/>
              <a:gd name="connsiteX236" fmla="*/ 6105525 w 6986649"/>
              <a:gd name="connsiteY236" fmla="*/ 2781300 h 4333875"/>
              <a:gd name="connsiteX237" fmla="*/ 6096000 w 6986649"/>
              <a:gd name="connsiteY237" fmla="*/ 3186113 h 4333875"/>
              <a:gd name="connsiteX238" fmla="*/ 6091238 w 6986649"/>
              <a:gd name="connsiteY238" fmla="*/ 3228975 h 4333875"/>
              <a:gd name="connsiteX239" fmla="*/ 6081713 w 6986649"/>
              <a:gd name="connsiteY239" fmla="*/ 3281363 h 4333875"/>
              <a:gd name="connsiteX240" fmla="*/ 6072188 w 6986649"/>
              <a:gd name="connsiteY240" fmla="*/ 3448050 h 4333875"/>
              <a:gd name="connsiteX241" fmla="*/ 6057900 w 6986649"/>
              <a:gd name="connsiteY241" fmla="*/ 3648075 h 4333875"/>
              <a:gd name="connsiteX242" fmla="*/ 6072188 w 6986649"/>
              <a:gd name="connsiteY242" fmla="*/ 4043363 h 4333875"/>
              <a:gd name="connsiteX243" fmla="*/ 6091238 w 6986649"/>
              <a:gd name="connsiteY243" fmla="*/ 4095750 h 4333875"/>
              <a:gd name="connsiteX244" fmla="*/ 6105525 w 6986649"/>
              <a:gd name="connsiteY244" fmla="*/ 4114800 h 4333875"/>
              <a:gd name="connsiteX245" fmla="*/ 6115050 w 6986649"/>
              <a:gd name="connsiteY245" fmla="*/ 4129088 h 4333875"/>
              <a:gd name="connsiteX246" fmla="*/ 6110288 w 6986649"/>
              <a:gd name="connsiteY246" fmla="*/ 4219575 h 4333875"/>
              <a:gd name="connsiteX247" fmla="*/ 6029325 w 6986649"/>
              <a:gd name="connsiteY247" fmla="*/ 4224338 h 4333875"/>
              <a:gd name="connsiteX248" fmla="*/ 5672138 w 6986649"/>
              <a:gd name="connsiteY248" fmla="*/ 4233863 h 4333875"/>
              <a:gd name="connsiteX249" fmla="*/ 5448300 w 6986649"/>
              <a:gd name="connsiteY249" fmla="*/ 4229100 h 4333875"/>
              <a:gd name="connsiteX250" fmla="*/ 5372100 w 6986649"/>
              <a:gd name="connsiteY250" fmla="*/ 4224338 h 4333875"/>
              <a:gd name="connsiteX251" fmla="*/ 5262563 w 6986649"/>
              <a:gd name="connsiteY251" fmla="*/ 4210050 h 4333875"/>
              <a:gd name="connsiteX252" fmla="*/ 4895850 w 6986649"/>
              <a:gd name="connsiteY252" fmla="*/ 4195763 h 4333875"/>
              <a:gd name="connsiteX253" fmla="*/ 4829175 w 6986649"/>
              <a:gd name="connsiteY253" fmla="*/ 4186238 h 4333875"/>
              <a:gd name="connsiteX254" fmla="*/ 4391025 w 6986649"/>
              <a:gd name="connsiteY254" fmla="*/ 4195763 h 4333875"/>
              <a:gd name="connsiteX255" fmla="*/ 4291013 w 6986649"/>
              <a:gd name="connsiteY255" fmla="*/ 4210050 h 4333875"/>
              <a:gd name="connsiteX256" fmla="*/ 3957638 w 6986649"/>
              <a:gd name="connsiteY256" fmla="*/ 4224338 h 4333875"/>
              <a:gd name="connsiteX257" fmla="*/ 3486150 w 6986649"/>
              <a:gd name="connsiteY257" fmla="*/ 4229100 h 4333875"/>
              <a:gd name="connsiteX258" fmla="*/ 3252788 w 6986649"/>
              <a:gd name="connsiteY258" fmla="*/ 4243388 h 4333875"/>
              <a:gd name="connsiteX259" fmla="*/ 3171825 w 6986649"/>
              <a:gd name="connsiteY259" fmla="*/ 4252913 h 4333875"/>
              <a:gd name="connsiteX260" fmla="*/ 3038475 w 6986649"/>
              <a:gd name="connsiteY260" fmla="*/ 4257675 h 4333875"/>
              <a:gd name="connsiteX261" fmla="*/ 2962275 w 6986649"/>
              <a:gd name="connsiteY261" fmla="*/ 4262438 h 4333875"/>
              <a:gd name="connsiteX262" fmla="*/ 2862263 w 6986649"/>
              <a:gd name="connsiteY262" fmla="*/ 4271963 h 4333875"/>
              <a:gd name="connsiteX263" fmla="*/ 2647950 w 6986649"/>
              <a:gd name="connsiteY263" fmla="*/ 4276725 h 4333875"/>
              <a:gd name="connsiteX264" fmla="*/ 2014538 w 6986649"/>
              <a:gd name="connsiteY264" fmla="*/ 4281488 h 4333875"/>
              <a:gd name="connsiteX265" fmla="*/ 1985963 w 6986649"/>
              <a:gd name="connsiteY265" fmla="*/ 4276725 h 4333875"/>
              <a:gd name="connsiteX266" fmla="*/ 1890713 w 6986649"/>
              <a:gd name="connsiteY266" fmla="*/ 4271963 h 4333875"/>
              <a:gd name="connsiteX267" fmla="*/ 1719263 w 6986649"/>
              <a:gd name="connsiteY267" fmla="*/ 4262438 h 4333875"/>
              <a:gd name="connsiteX268" fmla="*/ 1504950 w 6986649"/>
              <a:gd name="connsiteY268" fmla="*/ 4267200 h 4333875"/>
              <a:gd name="connsiteX269" fmla="*/ 1457325 w 6986649"/>
              <a:gd name="connsiteY269" fmla="*/ 4271963 h 4333875"/>
              <a:gd name="connsiteX270" fmla="*/ 1395413 w 6986649"/>
              <a:gd name="connsiteY270" fmla="*/ 4286250 h 4333875"/>
              <a:gd name="connsiteX271" fmla="*/ 1366838 w 6986649"/>
              <a:gd name="connsiteY271" fmla="*/ 4295775 h 4333875"/>
              <a:gd name="connsiteX272" fmla="*/ 1338263 w 6986649"/>
              <a:gd name="connsiteY272" fmla="*/ 4300538 h 4333875"/>
              <a:gd name="connsiteX273" fmla="*/ 1319213 w 6986649"/>
              <a:gd name="connsiteY273" fmla="*/ 4305300 h 4333875"/>
              <a:gd name="connsiteX274" fmla="*/ 1285875 w 6986649"/>
              <a:gd name="connsiteY274" fmla="*/ 4314825 h 4333875"/>
              <a:gd name="connsiteX275" fmla="*/ 1257300 w 6986649"/>
              <a:gd name="connsiteY275" fmla="*/ 4319588 h 4333875"/>
              <a:gd name="connsiteX276" fmla="*/ 1223963 w 6986649"/>
              <a:gd name="connsiteY276" fmla="*/ 4329113 h 4333875"/>
              <a:gd name="connsiteX277" fmla="*/ 1157288 w 6986649"/>
              <a:gd name="connsiteY277" fmla="*/ 4333875 h 4333875"/>
              <a:gd name="connsiteX278" fmla="*/ 581025 w 6986649"/>
              <a:gd name="connsiteY278" fmla="*/ 4310063 h 4333875"/>
              <a:gd name="connsiteX279" fmla="*/ 409575 w 6986649"/>
              <a:gd name="connsiteY279" fmla="*/ 4305300 h 4333875"/>
              <a:gd name="connsiteX280" fmla="*/ 0 w 6986649"/>
              <a:gd name="connsiteY280" fmla="*/ 4305300 h 433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6986649" h="4333875">
                <a:moveTo>
                  <a:pt x="19050" y="1771650"/>
                </a:moveTo>
                <a:cubicBezTo>
                  <a:pt x="25480" y="1770661"/>
                  <a:pt x="92604" y="1763890"/>
                  <a:pt x="109538" y="1752600"/>
                </a:cubicBezTo>
                <a:cubicBezTo>
                  <a:pt x="114300" y="1749425"/>
                  <a:pt x="118466" y="1745085"/>
                  <a:pt x="123825" y="1743075"/>
                </a:cubicBezTo>
                <a:cubicBezTo>
                  <a:pt x="131404" y="1740233"/>
                  <a:pt x="139617" y="1739407"/>
                  <a:pt x="147638" y="1738313"/>
                </a:cubicBezTo>
                <a:cubicBezTo>
                  <a:pt x="174562" y="1734642"/>
                  <a:pt x="201613" y="1731963"/>
                  <a:pt x="228600" y="1728788"/>
                </a:cubicBezTo>
                <a:cubicBezTo>
                  <a:pt x="268288" y="1730375"/>
                  <a:pt x="308021" y="1731072"/>
                  <a:pt x="347663" y="1733550"/>
                </a:cubicBezTo>
                <a:cubicBezTo>
                  <a:pt x="358866" y="1734250"/>
                  <a:pt x="370170" y="1735359"/>
                  <a:pt x="381000" y="1738313"/>
                </a:cubicBezTo>
                <a:cubicBezTo>
                  <a:pt x="460984" y="1760128"/>
                  <a:pt x="312550" y="1735340"/>
                  <a:pt x="433388" y="1752600"/>
                </a:cubicBezTo>
                <a:cubicBezTo>
                  <a:pt x="485775" y="1749425"/>
                  <a:pt x="538238" y="1747316"/>
                  <a:pt x="590550" y="1743075"/>
                </a:cubicBezTo>
                <a:cubicBezTo>
                  <a:pt x="597074" y="1742546"/>
                  <a:pt x="603285" y="1740035"/>
                  <a:pt x="609600" y="1738313"/>
                </a:cubicBezTo>
                <a:cubicBezTo>
                  <a:pt x="635820" y="1731162"/>
                  <a:pt x="645243" y="1726488"/>
                  <a:pt x="671513" y="1724025"/>
                </a:cubicBezTo>
                <a:cubicBezTo>
                  <a:pt x="802707" y="1711725"/>
                  <a:pt x="814575" y="1713934"/>
                  <a:pt x="957263" y="1709738"/>
                </a:cubicBezTo>
                <a:cubicBezTo>
                  <a:pt x="1045386" y="1698721"/>
                  <a:pt x="936173" y="1712900"/>
                  <a:pt x="1052513" y="1695450"/>
                </a:cubicBezTo>
                <a:cubicBezTo>
                  <a:pt x="1065170" y="1693551"/>
                  <a:pt x="1077913" y="1692275"/>
                  <a:pt x="1090613" y="1690688"/>
                </a:cubicBezTo>
                <a:cubicBezTo>
                  <a:pt x="1153353" y="1669775"/>
                  <a:pt x="1085236" y="1690830"/>
                  <a:pt x="1147763" y="1676400"/>
                </a:cubicBezTo>
                <a:cubicBezTo>
                  <a:pt x="1159024" y="1673801"/>
                  <a:pt x="1169632" y="1668308"/>
                  <a:pt x="1181100" y="1666875"/>
                </a:cubicBezTo>
                <a:cubicBezTo>
                  <a:pt x="1207926" y="1663522"/>
                  <a:pt x="1235042" y="1662957"/>
                  <a:pt x="1262063" y="1662113"/>
                </a:cubicBezTo>
                <a:lnTo>
                  <a:pt x="1485900" y="1657350"/>
                </a:lnTo>
                <a:cubicBezTo>
                  <a:pt x="1523327" y="1638637"/>
                  <a:pt x="1484740" y="1655420"/>
                  <a:pt x="1538288" y="1643063"/>
                </a:cubicBezTo>
                <a:cubicBezTo>
                  <a:pt x="1584431" y="1632415"/>
                  <a:pt x="1549718" y="1635356"/>
                  <a:pt x="1585913" y="1628775"/>
                </a:cubicBezTo>
                <a:cubicBezTo>
                  <a:pt x="1596957" y="1626767"/>
                  <a:pt x="1608112" y="1625405"/>
                  <a:pt x="1619250" y="1624013"/>
                </a:cubicBezTo>
                <a:cubicBezTo>
                  <a:pt x="1696410" y="1614368"/>
                  <a:pt x="1686842" y="1615704"/>
                  <a:pt x="1752600" y="1609725"/>
                </a:cubicBezTo>
                <a:cubicBezTo>
                  <a:pt x="1839286" y="1590462"/>
                  <a:pt x="1748652" y="1608215"/>
                  <a:pt x="1876425" y="1595438"/>
                </a:cubicBezTo>
                <a:cubicBezTo>
                  <a:pt x="1897202" y="1593360"/>
                  <a:pt x="1917633" y="1588614"/>
                  <a:pt x="1938338" y="1585913"/>
                </a:cubicBezTo>
                <a:cubicBezTo>
                  <a:pt x="1954158" y="1583849"/>
                  <a:pt x="1970185" y="1583517"/>
                  <a:pt x="1985963" y="1581150"/>
                </a:cubicBezTo>
                <a:cubicBezTo>
                  <a:pt x="2001973" y="1578748"/>
                  <a:pt x="2017758" y="1575017"/>
                  <a:pt x="2033588" y="1571625"/>
                </a:cubicBezTo>
                <a:cubicBezTo>
                  <a:pt x="2039988" y="1570254"/>
                  <a:pt x="2046182" y="1567939"/>
                  <a:pt x="2052638" y="1566863"/>
                </a:cubicBezTo>
                <a:cubicBezTo>
                  <a:pt x="2065263" y="1564759"/>
                  <a:pt x="2078038" y="1563688"/>
                  <a:pt x="2090738" y="1562100"/>
                </a:cubicBezTo>
                <a:cubicBezTo>
                  <a:pt x="2105025" y="1557338"/>
                  <a:pt x="2121069" y="1556167"/>
                  <a:pt x="2133600" y="1547813"/>
                </a:cubicBezTo>
                <a:cubicBezTo>
                  <a:pt x="2138363" y="1544638"/>
                  <a:pt x="2142627" y="1540543"/>
                  <a:pt x="2147888" y="1538288"/>
                </a:cubicBezTo>
                <a:cubicBezTo>
                  <a:pt x="2153904" y="1535710"/>
                  <a:pt x="2160623" y="1535247"/>
                  <a:pt x="2166938" y="1533525"/>
                </a:cubicBezTo>
                <a:cubicBezTo>
                  <a:pt x="2240717" y="1513403"/>
                  <a:pt x="2166068" y="1532131"/>
                  <a:pt x="2224088" y="1519238"/>
                </a:cubicBezTo>
                <a:cubicBezTo>
                  <a:pt x="2264094" y="1510348"/>
                  <a:pt x="2222024" y="1520011"/>
                  <a:pt x="2262188" y="1504950"/>
                </a:cubicBezTo>
                <a:cubicBezTo>
                  <a:pt x="2268317" y="1502652"/>
                  <a:pt x="2274888" y="1501775"/>
                  <a:pt x="2281238" y="1500188"/>
                </a:cubicBezTo>
                <a:cubicBezTo>
                  <a:pt x="2303879" y="1485094"/>
                  <a:pt x="2290095" y="1492473"/>
                  <a:pt x="2324100" y="1481138"/>
                </a:cubicBezTo>
                <a:cubicBezTo>
                  <a:pt x="2358885" y="1469543"/>
                  <a:pt x="2342935" y="1474048"/>
                  <a:pt x="2371725" y="1466850"/>
                </a:cubicBezTo>
                <a:cubicBezTo>
                  <a:pt x="2398719" y="1448855"/>
                  <a:pt x="2375735" y="1461100"/>
                  <a:pt x="2424113" y="1452563"/>
                </a:cubicBezTo>
                <a:cubicBezTo>
                  <a:pt x="2438526" y="1450020"/>
                  <a:pt x="2452714" y="1446329"/>
                  <a:pt x="2466975" y="1443038"/>
                </a:cubicBezTo>
                <a:cubicBezTo>
                  <a:pt x="2473353" y="1441566"/>
                  <a:pt x="2479607" y="1439559"/>
                  <a:pt x="2486025" y="1438275"/>
                </a:cubicBezTo>
                <a:cubicBezTo>
                  <a:pt x="2495494" y="1436381"/>
                  <a:pt x="2505075" y="1435100"/>
                  <a:pt x="2514600" y="1433513"/>
                </a:cubicBezTo>
                <a:cubicBezTo>
                  <a:pt x="2520950" y="1430338"/>
                  <a:pt x="2527003" y="1426481"/>
                  <a:pt x="2533650" y="1423988"/>
                </a:cubicBezTo>
                <a:cubicBezTo>
                  <a:pt x="2539779" y="1421690"/>
                  <a:pt x="2546322" y="1420697"/>
                  <a:pt x="2552700" y="1419225"/>
                </a:cubicBezTo>
                <a:lnTo>
                  <a:pt x="2595563" y="1409700"/>
                </a:lnTo>
                <a:cubicBezTo>
                  <a:pt x="2603478" y="1408004"/>
                  <a:pt x="2611566" y="1407068"/>
                  <a:pt x="2619375" y="1404938"/>
                </a:cubicBezTo>
                <a:cubicBezTo>
                  <a:pt x="2629061" y="1402296"/>
                  <a:pt x="2638210" y="1397848"/>
                  <a:pt x="2647950" y="1395413"/>
                </a:cubicBezTo>
                <a:cubicBezTo>
                  <a:pt x="2657318" y="1393071"/>
                  <a:pt x="2667056" y="1392544"/>
                  <a:pt x="2676525" y="1390650"/>
                </a:cubicBezTo>
                <a:cubicBezTo>
                  <a:pt x="2682943" y="1389366"/>
                  <a:pt x="2689225" y="1387475"/>
                  <a:pt x="2695575" y="1385888"/>
                </a:cubicBezTo>
                <a:cubicBezTo>
                  <a:pt x="2700338" y="1382713"/>
                  <a:pt x="2704743" y="1378923"/>
                  <a:pt x="2709863" y="1376363"/>
                </a:cubicBezTo>
                <a:cubicBezTo>
                  <a:pt x="2714353" y="1374118"/>
                  <a:pt x="2719973" y="1374385"/>
                  <a:pt x="2724150" y="1371600"/>
                </a:cubicBezTo>
                <a:cubicBezTo>
                  <a:pt x="2729754" y="1367864"/>
                  <a:pt x="2732900" y="1361147"/>
                  <a:pt x="2738438" y="1357313"/>
                </a:cubicBezTo>
                <a:cubicBezTo>
                  <a:pt x="2780566" y="1328148"/>
                  <a:pt x="2772031" y="1332246"/>
                  <a:pt x="2805113" y="1323975"/>
                </a:cubicBezTo>
                <a:cubicBezTo>
                  <a:pt x="2835063" y="1304007"/>
                  <a:pt x="2802935" y="1323113"/>
                  <a:pt x="2857500" y="1304925"/>
                </a:cubicBezTo>
                <a:cubicBezTo>
                  <a:pt x="2895236" y="1292346"/>
                  <a:pt x="2876171" y="1297050"/>
                  <a:pt x="2914650" y="1290638"/>
                </a:cubicBezTo>
                <a:cubicBezTo>
                  <a:pt x="2965257" y="1270396"/>
                  <a:pt x="2909719" y="1289913"/>
                  <a:pt x="2995613" y="1276350"/>
                </a:cubicBezTo>
                <a:cubicBezTo>
                  <a:pt x="3007029" y="1274547"/>
                  <a:pt x="3017700" y="1269472"/>
                  <a:pt x="3028950" y="1266825"/>
                </a:cubicBezTo>
                <a:cubicBezTo>
                  <a:pt x="3044709" y="1263117"/>
                  <a:pt x="3076575" y="1257300"/>
                  <a:pt x="3076575" y="1257300"/>
                </a:cubicBezTo>
                <a:cubicBezTo>
                  <a:pt x="3082925" y="1254125"/>
                  <a:pt x="3088977" y="1250268"/>
                  <a:pt x="3095625" y="1247775"/>
                </a:cubicBezTo>
                <a:cubicBezTo>
                  <a:pt x="3101754" y="1245477"/>
                  <a:pt x="3108694" y="1245671"/>
                  <a:pt x="3114675" y="1243013"/>
                </a:cubicBezTo>
                <a:cubicBezTo>
                  <a:pt x="3123134" y="1239253"/>
                  <a:pt x="3130208" y="1232865"/>
                  <a:pt x="3138488" y="1228725"/>
                </a:cubicBezTo>
                <a:cubicBezTo>
                  <a:pt x="3166595" y="1214672"/>
                  <a:pt x="3166185" y="1215848"/>
                  <a:pt x="3190875" y="1209675"/>
                </a:cubicBezTo>
                <a:cubicBezTo>
                  <a:pt x="3248245" y="1152309"/>
                  <a:pt x="3166387" y="1232294"/>
                  <a:pt x="3219450" y="1185863"/>
                </a:cubicBezTo>
                <a:cubicBezTo>
                  <a:pt x="3227898" y="1178471"/>
                  <a:pt x="3234184" y="1168653"/>
                  <a:pt x="3243263" y="1162050"/>
                </a:cubicBezTo>
                <a:cubicBezTo>
                  <a:pt x="3251875" y="1155786"/>
                  <a:pt x="3262529" y="1152935"/>
                  <a:pt x="3271838" y="1147763"/>
                </a:cubicBezTo>
                <a:cubicBezTo>
                  <a:pt x="3276841" y="1144983"/>
                  <a:pt x="3281006" y="1140798"/>
                  <a:pt x="3286125" y="1138238"/>
                </a:cubicBezTo>
                <a:cubicBezTo>
                  <a:pt x="3295593" y="1133504"/>
                  <a:pt x="3329623" y="1121411"/>
                  <a:pt x="3338513" y="1119188"/>
                </a:cubicBezTo>
                <a:cubicBezTo>
                  <a:pt x="3347881" y="1116846"/>
                  <a:pt x="3357563" y="1116013"/>
                  <a:pt x="3367088" y="1114425"/>
                </a:cubicBezTo>
                <a:cubicBezTo>
                  <a:pt x="3382963" y="1106488"/>
                  <a:pt x="3397206" y="1093531"/>
                  <a:pt x="3414713" y="1090613"/>
                </a:cubicBezTo>
                <a:cubicBezTo>
                  <a:pt x="3424038" y="1089059"/>
                  <a:pt x="3456649" y="1083938"/>
                  <a:pt x="3467100" y="1081088"/>
                </a:cubicBezTo>
                <a:cubicBezTo>
                  <a:pt x="3476786" y="1078446"/>
                  <a:pt x="3485807" y="1073413"/>
                  <a:pt x="3495675" y="1071563"/>
                </a:cubicBezTo>
                <a:cubicBezTo>
                  <a:pt x="3511356" y="1068623"/>
                  <a:pt x="3527425" y="1068388"/>
                  <a:pt x="3543300" y="1066800"/>
                </a:cubicBezTo>
                <a:cubicBezTo>
                  <a:pt x="3588425" y="1044237"/>
                  <a:pt x="3531628" y="1070301"/>
                  <a:pt x="3590925" y="1052513"/>
                </a:cubicBezTo>
                <a:cubicBezTo>
                  <a:pt x="3597725" y="1050473"/>
                  <a:pt x="3603126" y="1044856"/>
                  <a:pt x="3609975" y="1042988"/>
                </a:cubicBezTo>
                <a:cubicBezTo>
                  <a:pt x="3620805" y="1040034"/>
                  <a:pt x="3632200" y="1039813"/>
                  <a:pt x="3643313" y="1038225"/>
                </a:cubicBezTo>
                <a:cubicBezTo>
                  <a:pt x="3661860" y="1032043"/>
                  <a:pt x="3665506" y="1031576"/>
                  <a:pt x="3686175" y="1019175"/>
                </a:cubicBezTo>
                <a:cubicBezTo>
                  <a:pt x="3692981" y="1015091"/>
                  <a:pt x="3698126" y="1008438"/>
                  <a:pt x="3705225" y="1004888"/>
                </a:cubicBezTo>
                <a:cubicBezTo>
                  <a:pt x="3711079" y="1001961"/>
                  <a:pt x="3718198" y="1002556"/>
                  <a:pt x="3724275" y="1000125"/>
                </a:cubicBezTo>
                <a:cubicBezTo>
                  <a:pt x="3734163" y="996170"/>
                  <a:pt x="3743181" y="990301"/>
                  <a:pt x="3752850" y="985838"/>
                </a:cubicBezTo>
                <a:cubicBezTo>
                  <a:pt x="3805924" y="961342"/>
                  <a:pt x="3766712" y="981252"/>
                  <a:pt x="3824288" y="957263"/>
                </a:cubicBezTo>
                <a:cubicBezTo>
                  <a:pt x="3830841" y="954532"/>
                  <a:pt x="3836691" y="950231"/>
                  <a:pt x="3843338" y="947738"/>
                </a:cubicBezTo>
                <a:cubicBezTo>
                  <a:pt x="3875549" y="935658"/>
                  <a:pt x="3849820" y="949722"/>
                  <a:pt x="3876675" y="938213"/>
                </a:cubicBezTo>
                <a:cubicBezTo>
                  <a:pt x="3883201" y="935416"/>
                  <a:pt x="3888925" y="930728"/>
                  <a:pt x="3895725" y="928688"/>
                </a:cubicBezTo>
                <a:cubicBezTo>
                  <a:pt x="3904974" y="925913"/>
                  <a:pt x="3914775" y="925513"/>
                  <a:pt x="3924300" y="923925"/>
                </a:cubicBezTo>
                <a:cubicBezTo>
                  <a:pt x="3937074" y="917538"/>
                  <a:pt x="3965928" y="902645"/>
                  <a:pt x="3976688" y="900113"/>
                </a:cubicBezTo>
                <a:cubicBezTo>
                  <a:pt x="3992218" y="896459"/>
                  <a:pt x="4008468" y="897214"/>
                  <a:pt x="4024313" y="895350"/>
                </a:cubicBezTo>
                <a:cubicBezTo>
                  <a:pt x="4035461" y="894038"/>
                  <a:pt x="4046538" y="892175"/>
                  <a:pt x="4057650" y="890588"/>
                </a:cubicBezTo>
                <a:cubicBezTo>
                  <a:pt x="4089802" y="869154"/>
                  <a:pt x="4049555" y="893017"/>
                  <a:pt x="4105275" y="876300"/>
                </a:cubicBezTo>
                <a:cubicBezTo>
                  <a:pt x="4110758" y="874655"/>
                  <a:pt x="4114443" y="869335"/>
                  <a:pt x="4119563" y="866775"/>
                </a:cubicBezTo>
                <a:cubicBezTo>
                  <a:pt x="4131285" y="860914"/>
                  <a:pt x="4151454" y="859079"/>
                  <a:pt x="4162425" y="857250"/>
                </a:cubicBezTo>
                <a:cubicBezTo>
                  <a:pt x="4168775" y="852488"/>
                  <a:pt x="4174507" y="846764"/>
                  <a:pt x="4181475" y="842963"/>
                </a:cubicBezTo>
                <a:cubicBezTo>
                  <a:pt x="4204717" y="830285"/>
                  <a:pt x="4219391" y="827876"/>
                  <a:pt x="4243388" y="819150"/>
                </a:cubicBezTo>
                <a:cubicBezTo>
                  <a:pt x="4251422" y="816228"/>
                  <a:pt x="4259166" y="812547"/>
                  <a:pt x="4267200" y="809625"/>
                </a:cubicBezTo>
                <a:cubicBezTo>
                  <a:pt x="4276636" y="806194"/>
                  <a:pt x="4286453" y="803829"/>
                  <a:pt x="4295775" y="800100"/>
                </a:cubicBezTo>
                <a:cubicBezTo>
                  <a:pt x="4318226" y="791120"/>
                  <a:pt x="4339511" y="779171"/>
                  <a:pt x="4362450" y="771525"/>
                </a:cubicBezTo>
                <a:cubicBezTo>
                  <a:pt x="4371975" y="768350"/>
                  <a:pt x="4381703" y="765729"/>
                  <a:pt x="4391025" y="762000"/>
                </a:cubicBezTo>
                <a:cubicBezTo>
                  <a:pt x="4397617" y="759363"/>
                  <a:pt x="4403340" y="754720"/>
                  <a:pt x="4410075" y="752475"/>
                </a:cubicBezTo>
                <a:cubicBezTo>
                  <a:pt x="4417754" y="749915"/>
                  <a:pt x="4426035" y="749676"/>
                  <a:pt x="4433888" y="747713"/>
                </a:cubicBezTo>
                <a:cubicBezTo>
                  <a:pt x="4445100" y="744910"/>
                  <a:pt x="4456155" y="741509"/>
                  <a:pt x="4467225" y="738188"/>
                </a:cubicBezTo>
                <a:cubicBezTo>
                  <a:pt x="4472034" y="736745"/>
                  <a:pt x="4476943" y="735502"/>
                  <a:pt x="4481513" y="733425"/>
                </a:cubicBezTo>
                <a:cubicBezTo>
                  <a:pt x="4494439" y="727549"/>
                  <a:pt x="4506913" y="720725"/>
                  <a:pt x="4519613" y="714375"/>
                </a:cubicBezTo>
                <a:cubicBezTo>
                  <a:pt x="4525963" y="711200"/>
                  <a:pt x="4531660" y="706017"/>
                  <a:pt x="4538663" y="704850"/>
                </a:cubicBezTo>
                <a:lnTo>
                  <a:pt x="4567238" y="700088"/>
                </a:lnTo>
                <a:cubicBezTo>
                  <a:pt x="4576763" y="696913"/>
                  <a:pt x="4586127" y="693205"/>
                  <a:pt x="4595813" y="690563"/>
                </a:cubicBezTo>
                <a:cubicBezTo>
                  <a:pt x="4603622" y="688433"/>
                  <a:pt x="4612018" y="688566"/>
                  <a:pt x="4619625" y="685800"/>
                </a:cubicBezTo>
                <a:cubicBezTo>
                  <a:pt x="4629633" y="682161"/>
                  <a:pt x="4638312" y="675468"/>
                  <a:pt x="4648200" y="671513"/>
                </a:cubicBezTo>
                <a:cubicBezTo>
                  <a:pt x="4654277" y="669082"/>
                  <a:pt x="4661040" y="668820"/>
                  <a:pt x="4667250" y="666750"/>
                </a:cubicBezTo>
                <a:cubicBezTo>
                  <a:pt x="4721037" y="648821"/>
                  <a:pt x="4664473" y="663872"/>
                  <a:pt x="4710113" y="652463"/>
                </a:cubicBezTo>
                <a:cubicBezTo>
                  <a:pt x="4714875" y="649288"/>
                  <a:pt x="4719281" y="645498"/>
                  <a:pt x="4724400" y="642938"/>
                </a:cubicBezTo>
                <a:cubicBezTo>
                  <a:pt x="4745979" y="632148"/>
                  <a:pt x="4761951" y="629978"/>
                  <a:pt x="4786313" y="623888"/>
                </a:cubicBezTo>
                <a:cubicBezTo>
                  <a:pt x="4792663" y="619125"/>
                  <a:pt x="4798263" y="613150"/>
                  <a:pt x="4805363" y="609600"/>
                </a:cubicBezTo>
                <a:cubicBezTo>
                  <a:pt x="4811217" y="606673"/>
                  <a:pt x="4818284" y="607136"/>
                  <a:pt x="4824413" y="604838"/>
                </a:cubicBezTo>
                <a:cubicBezTo>
                  <a:pt x="4869171" y="588054"/>
                  <a:pt x="4811663" y="599856"/>
                  <a:pt x="4876800" y="590550"/>
                </a:cubicBezTo>
                <a:cubicBezTo>
                  <a:pt x="4889500" y="585788"/>
                  <a:pt x="4901936" y="580252"/>
                  <a:pt x="4914900" y="576263"/>
                </a:cubicBezTo>
                <a:cubicBezTo>
                  <a:pt x="4922637" y="573882"/>
                  <a:pt x="4930930" y="573724"/>
                  <a:pt x="4938713" y="571500"/>
                </a:cubicBezTo>
                <a:cubicBezTo>
                  <a:pt x="4953194" y="567363"/>
                  <a:pt x="4967181" y="561642"/>
                  <a:pt x="4981575" y="557213"/>
                </a:cubicBezTo>
                <a:cubicBezTo>
                  <a:pt x="4987831" y="555288"/>
                  <a:pt x="4994496" y="554748"/>
                  <a:pt x="5000625" y="552450"/>
                </a:cubicBezTo>
                <a:cubicBezTo>
                  <a:pt x="5045376" y="535668"/>
                  <a:pt x="4987885" y="547466"/>
                  <a:pt x="5053013" y="538163"/>
                </a:cubicBezTo>
                <a:cubicBezTo>
                  <a:pt x="5060950" y="534988"/>
                  <a:pt x="5068715" y="531341"/>
                  <a:pt x="5076825" y="528638"/>
                </a:cubicBezTo>
                <a:cubicBezTo>
                  <a:pt x="5083035" y="526568"/>
                  <a:pt x="5089859" y="526453"/>
                  <a:pt x="5095875" y="523875"/>
                </a:cubicBezTo>
                <a:cubicBezTo>
                  <a:pt x="5101136" y="521620"/>
                  <a:pt x="5104932" y="516675"/>
                  <a:pt x="5110163" y="514350"/>
                </a:cubicBezTo>
                <a:cubicBezTo>
                  <a:pt x="5119338" y="510272"/>
                  <a:pt x="5129302" y="508256"/>
                  <a:pt x="5138738" y="504825"/>
                </a:cubicBezTo>
                <a:cubicBezTo>
                  <a:pt x="5146772" y="501903"/>
                  <a:pt x="5154302" y="497549"/>
                  <a:pt x="5162550" y="495300"/>
                </a:cubicBezTo>
                <a:cubicBezTo>
                  <a:pt x="5171866" y="492759"/>
                  <a:pt x="5181716" y="492709"/>
                  <a:pt x="5191125" y="490538"/>
                </a:cubicBezTo>
                <a:cubicBezTo>
                  <a:pt x="5202386" y="487939"/>
                  <a:pt x="5213432" y="484460"/>
                  <a:pt x="5224463" y="481013"/>
                </a:cubicBezTo>
                <a:cubicBezTo>
                  <a:pt x="5238838" y="476521"/>
                  <a:pt x="5252557" y="469679"/>
                  <a:pt x="5267325" y="466725"/>
                </a:cubicBezTo>
                <a:lnTo>
                  <a:pt x="5314950" y="457200"/>
                </a:lnTo>
                <a:cubicBezTo>
                  <a:pt x="5334849" y="442276"/>
                  <a:pt x="5356754" y="424074"/>
                  <a:pt x="5381625" y="419100"/>
                </a:cubicBezTo>
                <a:cubicBezTo>
                  <a:pt x="5389563" y="417513"/>
                  <a:pt x="5397655" y="416562"/>
                  <a:pt x="5405438" y="414338"/>
                </a:cubicBezTo>
                <a:cubicBezTo>
                  <a:pt x="5419919" y="410201"/>
                  <a:pt x="5433689" y="403702"/>
                  <a:pt x="5448300" y="400050"/>
                </a:cubicBezTo>
                <a:cubicBezTo>
                  <a:pt x="5454650" y="398463"/>
                  <a:pt x="5461081" y="397169"/>
                  <a:pt x="5467350" y="395288"/>
                </a:cubicBezTo>
                <a:cubicBezTo>
                  <a:pt x="5476967" y="392403"/>
                  <a:pt x="5486185" y="388198"/>
                  <a:pt x="5495925" y="385763"/>
                </a:cubicBezTo>
                <a:cubicBezTo>
                  <a:pt x="5505293" y="383421"/>
                  <a:pt x="5514999" y="382727"/>
                  <a:pt x="5524500" y="381000"/>
                </a:cubicBezTo>
                <a:cubicBezTo>
                  <a:pt x="5532464" y="379552"/>
                  <a:pt x="5540375" y="377825"/>
                  <a:pt x="5548313" y="376238"/>
                </a:cubicBezTo>
                <a:cubicBezTo>
                  <a:pt x="5556250" y="373063"/>
                  <a:pt x="5564479" y="370536"/>
                  <a:pt x="5572125" y="366713"/>
                </a:cubicBezTo>
                <a:cubicBezTo>
                  <a:pt x="5580405" y="362573"/>
                  <a:pt x="5587238" y="355588"/>
                  <a:pt x="5595938" y="352425"/>
                </a:cubicBezTo>
                <a:cubicBezTo>
                  <a:pt x="5605013" y="349125"/>
                  <a:pt x="5614988" y="349250"/>
                  <a:pt x="5624513" y="347663"/>
                </a:cubicBezTo>
                <a:cubicBezTo>
                  <a:pt x="5630863" y="344488"/>
                  <a:pt x="5636916" y="340631"/>
                  <a:pt x="5643563" y="338138"/>
                </a:cubicBezTo>
                <a:cubicBezTo>
                  <a:pt x="5649692" y="335840"/>
                  <a:pt x="5656319" y="335173"/>
                  <a:pt x="5662613" y="333375"/>
                </a:cubicBezTo>
                <a:cubicBezTo>
                  <a:pt x="5667440" y="331996"/>
                  <a:pt x="5672200" y="330376"/>
                  <a:pt x="5676900" y="328613"/>
                </a:cubicBezTo>
                <a:cubicBezTo>
                  <a:pt x="5684905" y="325611"/>
                  <a:pt x="5692603" y="321792"/>
                  <a:pt x="5700713" y="319088"/>
                </a:cubicBezTo>
                <a:cubicBezTo>
                  <a:pt x="5706923" y="317018"/>
                  <a:pt x="5713634" y="316623"/>
                  <a:pt x="5719763" y="314325"/>
                </a:cubicBezTo>
                <a:cubicBezTo>
                  <a:pt x="5726410" y="311832"/>
                  <a:pt x="5732793" y="308563"/>
                  <a:pt x="5738813" y="304800"/>
                </a:cubicBezTo>
                <a:cubicBezTo>
                  <a:pt x="5745544" y="300593"/>
                  <a:pt x="5750333" y="293023"/>
                  <a:pt x="5757863" y="290513"/>
                </a:cubicBezTo>
                <a:cubicBezTo>
                  <a:pt x="5770005" y="286466"/>
                  <a:pt x="5783313" y="287696"/>
                  <a:pt x="5795963" y="285750"/>
                </a:cubicBezTo>
                <a:cubicBezTo>
                  <a:pt x="5803963" y="284519"/>
                  <a:pt x="5811838" y="282575"/>
                  <a:pt x="5819775" y="280988"/>
                </a:cubicBezTo>
                <a:cubicBezTo>
                  <a:pt x="5867657" y="257047"/>
                  <a:pt x="5807244" y="285165"/>
                  <a:pt x="5862638" y="266700"/>
                </a:cubicBezTo>
                <a:cubicBezTo>
                  <a:pt x="5869373" y="264455"/>
                  <a:pt x="5874888" y="259215"/>
                  <a:pt x="5881688" y="257175"/>
                </a:cubicBezTo>
                <a:cubicBezTo>
                  <a:pt x="5890937" y="254400"/>
                  <a:pt x="5900762" y="254140"/>
                  <a:pt x="5910263" y="252413"/>
                </a:cubicBezTo>
                <a:cubicBezTo>
                  <a:pt x="5943725" y="246329"/>
                  <a:pt x="5953998" y="241724"/>
                  <a:pt x="5995988" y="238125"/>
                </a:cubicBezTo>
                <a:cubicBezTo>
                  <a:pt x="6030821" y="235139"/>
                  <a:pt x="6065838" y="234950"/>
                  <a:pt x="6100763" y="233363"/>
                </a:cubicBezTo>
                <a:cubicBezTo>
                  <a:pt x="6146800" y="228600"/>
                  <a:pt x="6194967" y="233711"/>
                  <a:pt x="6238875" y="219075"/>
                </a:cubicBezTo>
                <a:cubicBezTo>
                  <a:pt x="6276611" y="206496"/>
                  <a:pt x="6257546" y="211200"/>
                  <a:pt x="6296025" y="204788"/>
                </a:cubicBezTo>
                <a:cubicBezTo>
                  <a:pt x="6305550" y="200025"/>
                  <a:pt x="6314592" y="194139"/>
                  <a:pt x="6324600" y="190500"/>
                </a:cubicBezTo>
                <a:cubicBezTo>
                  <a:pt x="6332207" y="187734"/>
                  <a:pt x="6340603" y="187868"/>
                  <a:pt x="6348413" y="185738"/>
                </a:cubicBezTo>
                <a:cubicBezTo>
                  <a:pt x="6358099" y="183096"/>
                  <a:pt x="6367371" y="179098"/>
                  <a:pt x="6376988" y="176213"/>
                </a:cubicBezTo>
                <a:cubicBezTo>
                  <a:pt x="6383257" y="174332"/>
                  <a:pt x="6389782" y="173375"/>
                  <a:pt x="6396038" y="171450"/>
                </a:cubicBezTo>
                <a:cubicBezTo>
                  <a:pt x="6410432" y="167021"/>
                  <a:pt x="6424613" y="161925"/>
                  <a:pt x="6438900" y="157163"/>
                </a:cubicBezTo>
                <a:cubicBezTo>
                  <a:pt x="6443663" y="155575"/>
                  <a:pt x="6448698" y="154645"/>
                  <a:pt x="6453188" y="152400"/>
                </a:cubicBezTo>
                <a:cubicBezTo>
                  <a:pt x="6478092" y="139948"/>
                  <a:pt x="6465350" y="144597"/>
                  <a:pt x="6491288" y="138113"/>
                </a:cubicBezTo>
                <a:cubicBezTo>
                  <a:pt x="6513215" y="127149"/>
                  <a:pt x="6524494" y="119825"/>
                  <a:pt x="6548438" y="114300"/>
                </a:cubicBezTo>
                <a:cubicBezTo>
                  <a:pt x="6572565" y="108732"/>
                  <a:pt x="6583189" y="111495"/>
                  <a:pt x="6605588" y="104775"/>
                </a:cubicBezTo>
                <a:cubicBezTo>
                  <a:pt x="6613776" y="102318"/>
                  <a:pt x="6621106" y="97323"/>
                  <a:pt x="6629400" y="95250"/>
                </a:cubicBezTo>
                <a:cubicBezTo>
                  <a:pt x="6652959" y="89360"/>
                  <a:pt x="6676884" y="84955"/>
                  <a:pt x="6700838" y="80963"/>
                </a:cubicBezTo>
                <a:lnTo>
                  <a:pt x="6757988" y="71438"/>
                </a:lnTo>
                <a:cubicBezTo>
                  <a:pt x="6811025" y="44919"/>
                  <a:pt x="6744213" y="76604"/>
                  <a:pt x="6796088" y="57150"/>
                </a:cubicBezTo>
                <a:cubicBezTo>
                  <a:pt x="6802735" y="54657"/>
                  <a:pt x="6808612" y="50422"/>
                  <a:pt x="6815138" y="47625"/>
                </a:cubicBezTo>
                <a:cubicBezTo>
                  <a:pt x="6819752" y="45648"/>
                  <a:pt x="6824663" y="44450"/>
                  <a:pt x="6829425" y="42863"/>
                </a:cubicBezTo>
                <a:cubicBezTo>
                  <a:pt x="6834188" y="39688"/>
                  <a:pt x="6838182" y="34813"/>
                  <a:pt x="6843713" y="33338"/>
                </a:cubicBezTo>
                <a:cubicBezTo>
                  <a:pt x="6862374" y="28362"/>
                  <a:pt x="6900863" y="23813"/>
                  <a:pt x="6900863" y="23813"/>
                </a:cubicBezTo>
                <a:cubicBezTo>
                  <a:pt x="6908800" y="20638"/>
                  <a:pt x="6916474" y="16700"/>
                  <a:pt x="6924675" y="14288"/>
                </a:cubicBezTo>
                <a:cubicBezTo>
                  <a:pt x="6943513" y="8747"/>
                  <a:pt x="6981825" y="0"/>
                  <a:pt x="6981825" y="0"/>
                </a:cubicBezTo>
                <a:cubicBezTo>
                  <a:pt x="6989792" y="31865"/>
                  <a:pt x="6987679" y="9927"/>
                  <a:pt x="6977063" y="52388"/>
                </a:cubicBezTo>
                <a:cubicBezTo>
                  <a:pt x="6975100" y="60241"/>
                  <a:pt x="6974524" y="68417"/>
                  <a:pt x="6972300" y="76200"/>
                </a:cubicBezTo>
                <a:cubicBezTo>
                  <a:pt x="6968163" y="90681"/>
                  <a:pt x="6962775" y="104775"/>
                  <a:pt x="6958013" y="119063"/>
                </a:cubicBezTo>
                <a:cubicBezTo>
                  <a:pt x="6954838" y="128588"/>
                  <a:pt x="6950457" y="137793"/>
                  <a:pt x="6948488" y="147638"/>
                </a:cubicBezTo>
                <a:cubicBezTo>
                  <a:pt x="6941909" y="180527"/>
                  <a:pt x="6947889" y="164509"/>
                  <a:pt x="6929438" y="195263"/>
                </a:cubicBezTo>
                <a:cubicBezTo>
                  <a:pt x="6916913" y="245359"/>
                  <a:pt x="6935609" y="184463"/>
                  <a:pt x="6910388" y="228600"/>
                </a:cubicBezTo>
                <a:cubicBezTo>
                  <a:pt x="6894910" y="255686"/>
                  <a:pt x="6919119" y="243152"/>
                  <a:pt x="6891338" y="252413"/>
                </a:cubicBezTo>
                <a:cubicBezTo>
                  <a:pt x="6886575" y="260350"/>
                  <a:pt x="6883595" y="269680"/>
                  <a:pt x="6877050" y="276225"/>
                </a:cubicBezTo>
                <a:cubicBezTo>
                  <a:pt x="6872030" y="281245"/>
                  <a:pt x="6864164" y="282228"/>
                  <a:pt x="6858000" y="285750"/>
                </a:cubicBezTo>
                <a:cubicBezTo>
                  <a:pt x="6853030" y="288590"/>
                  <a:pt x="6848475" y="292100"/>
                  <a:pt x="6843713" y="295275"/>
                </a:cubicBezTo>
                <a:cubicBezTo>
                  <a:pt x="6818455" y="333163"/>
                  <a:pt x="6853580" y="287416"/>
                  <a:pt x="6815138" y="314325"/>
                </a:cubicBezTo>
                <a:cubicBezTo>
                  <a:pt x="6804103" y="322050"/>
                  <a:pt x="6786563" y="342900"/>
                  <a:pt x="6786563" y="342900"/>
                </a:cubicBezTo>
                <a:cubicBezTo>
                  <a:pt x="6777490" y="370116"/>
                  <a:pt x="6789285" y="347436"/>
                  <a:pt x="6767513" y="361950"/>
                </a:cubicBezTo>
                <a:cubicBezTo>
                  <a:pt x="6751958" y="372320"/>
                  <a:pt x="6752145" y="382081"/>
                  <a:pt x="6738938" y="395288"/>
                </a:cubicBezTo>
                <a:cubicBezTo>
                  <a:pt x="6733325" y="400901"/>
                  <a:pt x="6726238" y="404813"/>
                  <a:pt x="6719888" y="409575"/>
                </a:cubicBezTo>
                <a:cubicBezTo>
                  <a:pt x="6707913" y="445496"/>
                  <a:pt x="6724068" y="401213"/>
                  <a:pt x="6705600" y="438150"/>
                </a:cubicBezTo>
                <a:cubicBezTo>
                  <a:pt x="6703355" y="442640"/>
                  <a:pt x="6702601" y="447737"/>
                  <a:pt x="6700838" y="452438"/>
                </a:cubicBezTo>
                <a:cubicBezTo>
                  <a:pt x="6697836" y="460443"/>
                  <a:pt x="6694488" y="468313"/>
                  <a:pt x="6691313" y="476250"/>
                </a:cubicBezTo>
                <a:cubicBezTo>
                  <a:pt x="6689725" y="534988"/>
                  <a:pt x="6689280" y="593767"/>
                  <a:pt x="6686550" y="652463"/>
                </a:cubicBezTo>
                <a:cubicBezTo>
                  <a:pt x="6685666" y="671464"/>
                  <a:pt x="6675955" y="702155"/>
                  <a:pt x="6672263" y="719138"/>
                </a:cubicBezTo>
                <a:cubicBezTo>
                  <a:pt x="6653964" y="803311"/>
                  <a:pt x="6671305" y="768356"/>
                  <a:pt x="6643688" y="814388"/>
                </a:cubicBezTo>
                <a:cubicBezTo>
                  <a:pt x="6631711" y="886242"/>
                  <a:pt x="6645352" y="797516"/>
                  <a:pt x="6634163" y="942975"/>
                </a:cubicBezTo>
                <a:cubicBezTo>
                  <a:pt x="6631958" y="971641"/>
                  <a:pt x="6627597" y="1000102"/>
                  <a:pt x="6624638" y="1028700"/>
                </a:cubicBezTo>
                <a:cubicBezTo>
                  <a:pt x="6622834" y="1046142"/>
                  <a:pt x="6622758" y="1063792"/>
                  <a:pt x="6619875" y="1081088"/>
                </a:cubicBezTo>
                <a:cubicBezTo>
                  <a:pt x="6618059" y="1091984"/>
                  <a:pt x="6610056" y="1115306"/>
                  <a:pt x="6605588" y="1128713"/>
                </a:cubicBezTo>
                <a:cubicBezTo>
                  <a:pt x="6594856" y="1236018"/>
                  <a:pt x="6608523" y="1122579"/>
                  <a:pt x="6591300" y="1214438"/>
                </a:cubicBezTo>
                <a:cubicBezTo>
                  <a:pt x="6588941" y="1227018"/>
                  <a:pt x="6588897" y="1239958"/>
                  <a:pt x="6586538" y="1252538"/>
                </a:cubicBezTo>
                <a:cubicBezTo>
                  <a:pt x="6584126" y="1265405"/>
                  <a:pt x="6579580" y="1277801"/>
                  <a:pt x="6577013" y="1290638"/>
                </a:cubicBezTo>
                <a:cubicBezTo>
                  <a:pt x="6568257" y="1334417"/>
                  <a:pt x="6580100" y="1312200"/>
                  <a:pt x="6562725" y="1338263"/>
                </a:cubicBezTo>
                <a:cubicBezTo>
                  <a:pt x="6561054" y="1356646"/>
                  <a:pt x="6558662" y="1397377"/>
                  <a:pt x="6553200" y="1419225"/>
                </a:cubicBezTo>
                <a:cubicBezTo>
                  <a:pt x="6550765" y="1428965"/>
                  <a:pt x="6546850" y="1438275"/>
                  <a:pt x="6543675" y="1447800"/>
                </a:cubicBezTo>
                <a:cubicBezTo>
                  <a:pt x="6542088" y="1457325"/>
                  <a:pt x="6541454" y="1467059"/>
                  <a:pt x="6538913" y="1476375"/>
                </a:cubicBezTo>
                <a:cubicBezTo>
                  <a:pt x="6536664" y="1484623"/>
                  <a:pt x="6532390" y="1492183"/>
                  <a:pt x="6529388" y="1500188"/>
                </a:cubicBezTo>
                <a:cubicBezTo>
                  <a:pt x="6525020" y="1511837"/>
                  <a:pt x="6516680" y="1540964"/>
                  <a:pt x="6515100" y="1547813"/>
                </a:cubicBezTo>
                <a:cubicBezTo>
                  <a:pt x="6512929" y="1557222"/>
                  <a:pt x="6511806" y="1566844"/>
                  <a:pt x="6510338" y="1576388"/>
                </a:cubicBezTo>
                <a:cubicBezTo>
                  <a:pt x="6508631" y="1587483"/>
                  <a:pt x="6508801" y="1598973"/>
                  <a:pt x="6505575" y="1609725"/>
                </a:cubicBezTo>
                <a:cubicBezTo>
                  <a:pt x="6503930" y="1615208"/>
                  <a:pt x="6499225" y="1619250"/>
                  <a:pt x="6496050" y="1624013"/>
                </a:cubicBezTo>
                <a:cubicBezTo>
                  <a:pt x="6489110" y="1651776"/>
                  <a:pt x="6488248" y="1653941"/>
                  <a:pt x="6481763" y="1690688"/>
                </a:cubicBezTo>
                <a:cubicBezTo>
                  <a:pt x="6479812" y="1701742"/>
                  <a:pt x="6479352" y="1713049"/>
                  <a:pt x="6477000" y="1724025"/>
                </a:cubicBezTo>
                <a:cubicBezTo>
                  <a:pt x="6474578" y="1735326"/>
                  <a:pt x="6470650" y="1746250"/>
                  <a:pt x="6467475" y="1757363"/>
                </a:cubicBezTo>
                <a:cubicBezTo>
                  <a:pt x="6465888" y="1768475"/>
                  <a:pt x="6464025" y="1779552"/>
                  <a:pt x="6462713" y="1790700"/>
                </a:cubicBezTo>
                <a:cubicBezTo>
                  <a:pt x="6460849" y="1806545"/>
                  <a:pt x="6460723" y="1822614"/>
                  <a:pt x="6457950" y="1838325"/>
                </a:cubicBezTo>
                <a:cubicBezTo>
                  <a:pt x="6455941" y="1849706"/>
                  <a:pt x="6451600" y="1860550"/>
                  <a:pt x="6448425" y="1871663"/>
                </a:cubicBezTo>
                <a:cubicBezTo>
                  <a:pt x="6446838" y="1884363"/>
                  <a:pt x="6447710" y="1897621"/>
                  <a:pt x="6443663" y="1909763"/>
                </a:cubicBezTo>
                <a:cubicBezTo>
                  <a:pt x="6441153" y="1917293"/>
                  <a:pt x="6434714" y="1922940"/>
                  <a:pt x="6429375" y="1928813"/>
                </a:cubicBezTo>
                <a:cubicBezTo>
                  <a:pt x="6395876" y="1965662"/>
                  <a:pt x="6409424" y="1958803"/>
                  <a:pt x="6376988" y="1966913"/>
                </a:cubicBezTo>
                <a:cubicBezTo>
                  <a:pt x="6349696" y="1994203"/>
                  <a:pt x="6377352" y="1968859"/>
                  <a:pt x="6338888" y="1995488"/>
                </a:cubicBezTo>
                <a:cubicBezTo>
                  <a:pt x="6325836" y="2004524"/>
                  <a:pt x="6312014" y="2012838"/>
                  <a:pt x="6300788" y="2024063"/>
                </a:cubicBezTo>
                <a:cubicBezTo>
                  <a:pt x="6282453" y="2042397"/>
                  <a:pt x="6292104" y="2034614"/>
                  <a:pt x="6272213" y="2047875"/>
                </a:cubicBezTo>
                <a:cubicBezTo>
                  <a:pt x="6260238" y="2083796"/>
                  <a:pt x="6276393" y="2039513"/>
                  <a:pt x="6257925" y="2076450"/>
                </a:cubicBezTo>
                <a:cubicBezTo>
                  <a:pt x="6255680" y="2080940"/>
                  <a:pt x="6255654" y="2086379"/>
                  <a:pt x="6253163" y="2090738"/>
                </a:cubicBezTo>
                <a:cubicBezTo>
                  <a:pt x="6245018" y="2104992"/>
                  <a:pt x="6235847" y="2112816"/>
                  <a:pt x="6224588" y="2124075"/>
                </a:cubicBezTo>
                <a:cubicBezTo>
                  <a:pt x="6223000" y="2130425"/>
                  <a:pt x="6221706" y="2136856"/>
                  <a:pt x="6219825" y="2143125"/>
                </a:cubicBezTo>
                <a:cubicBezTo>
                  <a:pt x="6216940" y="2152742"/>
                  <a:pt x="6212735" y="2161960"/>
                  <a:pt x="6210300" y="2171700"/>
                </a:cubicBezTo>
                <a:cubicBezTo>
                  <a:pt x="6207958" y="2181068"/>
                  <a:pt x="6209124" y="2191309"/>
                  <a:pt x="6205538" y="2200275"/>
                </a:cubicBezTo>
                <a:cubicBezTo>
                  <a:pt x="6202590" y="2207645"/>
                  <a:pt x="6196013" y="2212975"/>
                  <a:pt x="6191250" y="2219325"/>
                </a:cubicBezTo>
                <a:cubicBezTo>
                  <a:pt x="6189663" y="2225675"/>
                  <a:pt x="6188369" y="2232106"/>
                  <a:pt x="6186488" y="2238375"/>
                </a:cubicBezTo>
                <a:cubicBezTo>
                  <a:pt x="6183603" y="2247992"/>
                  <a:pt x="6179398" y="2257210"/>
                  <a:pt x="6176963" y="2266950"/>
                </a:cubicBezTo>
                <a:cubicBezTo>
                  <a:pt x="6165103" y="2314386"/>
                  <a:pt x="6180878" y="2278170"/>
                  <a:pt x="6162675" y="2314575"/>
                </a:cubicBezTo>
                <a:cubicBezTo>
                  <a:pt x="6161088" y="2325688"/>
                  <a:pt x="6159921" y="2336869"/>
                  <a:pt x="6157913" y="2347913"/>
                </a:cubicBezTo>
                <a:cubicBezTo>
                  <a:pt x="6156742" y="2354353"/>
                  <a:pt x="6154356" y="2360530"/>
                  <a:pt x="6153150" y="2366963"/>
                </a:cubicBezTo>
                <a:cubicBezTo>
                  <a:pt x="6149591" y="2385945"/>
                  <a:pt x="6146234" y="2404977"/>
                  <a:pt x="6143625" y="2424113"/>
                </a:cubicBezTo>
                <a:cubicBezTo>
                  <a:pt x="6133600" y="2497635"/>
                  <a:pt x="6146226" y="2445969"/>
                  <a:pt x="6129338" y="2505075"/>
                </a:cubicBezTo>
                <a:cubicBezTo>
                  <a:pt x="6127750" y="2522538"/>
                  <a:pt x="6126031" y="2539989"/>
                  <a:pt x="6124575" y="2557463"/>
                </a:cubicBezTo>
                <a:cubicBezTo>
                  <a:pt x="6122856" y="2578090"/>
                  <a:pt x="6122380" y="2598837"/>
                  <a:pt x="6119813" y="2619375"/>
                </a:cubicBezTo>
                <a:cubicBezTo>
                  <a:pt x="6117612" y="2636987"/>
                  <a:pt x="6113463" y="2654300"/>
                  <a:pt x="6110288" y="2671763"/>
                </a:cubicBezTo>
                <a:cubicBezTo>
                  <a:pt x="6108700" y="2708275"/>
                  <a:pt x="6106540" y="2744767"/>
                  <a:pt x="6105525" y="2781300"/>
                </a:cubicBezTo>
                <a:cubicBezTo>
                  <a:pt x="6101777" y="2916223"/>
                  <a:pt x="6100305" y="3051207"/>
                  <a:pt x="6096000" y="3186113"/>
                </a:cubicBezTo>
                <a:cubicBezTo>
                  <a:pt x="6095541" y="3200481"/>
                  <a:pt x="6093370" y="3214759"/>
                  <a:pt x="6091238" y="3228975"/>
                </a:cubicBezTo>
                <a:cubicBezTo>
                  <a:pt x="6088605" y="3246528"/>
                  <a:pt x="6084888" y="3263900"/>
                  <a:pt x="6081713" y="3281363"/>
                </a:cubicBezTo>
                <a:cubicBezTo>
                  <a:pt x="6072548" y="3473806"/>
                  <a:pt x="6081559" y="3301236"/>
                  <a:pt x="6072188" y="3448050"/>
                </a:cubicBezTo>
                <a:cubicBezTo>
                  <a:pt x="6060495" y="3631244"/>
                  <a:pt x="6068815" y="3549851"/>
                  <a:pt x="6057900" y="3648075"/>
                </a:cubicBezTo>
                <a:cubicBezTo>
                  <a:pt x="6062663" y="3779838"/>
                  <a:pt x="6066201" y="3911650"/>
                  <a:pt x="6072188" y="4043363"/>
                </a:cubicBezTo>
                <a:cubicBezTo>
                  <a:pt x="6073088" y="4063164"/>
                  <a:pt x="6081158" y="4078950"/>
                  <a:pt x="6091238" y="4095750"/>
                </a:cubicBezTo>
                <a:cubicBezTo>
                  <a:pt x="6095322" y="4102556"/>
                  <a:pt x="6100912" y="4108341"/>
                  <a:pt x="6105525" y="4114800"/>
                </a:cubicBezTo>
                <a:cubicBezTo>
                  <a:pt x="6108852" y="4119458"/>
                  <a:pt x="6111875" y="4124325"/>
                  <a:pt x="6115050" y="4129088"/>
                </a:cubicBezTo>
                <a:cubicBezTo>
                  <a:pt x="6117972" y="4149541"/>
                  <a:pt x="6129525" y="4206413"/>
                  <a:pt x="6110288" y="4219575"/>
                </a:cubicBezTo>
                <a:cubicBezTo>
                  <a:pt x="6087976" y="4234841"/>
                  <a:pt x="6056345" y="4223457"/>
                  <a:pt x="6029325" y="4224338"/>
                </a:cubicBezTo>
                <a:lnTo>
                  <a:pt x="5672138" y="4233863"/>
                </a:lnTo>
                <a:lnTo>
                  <a:pt x="5448300" y="4229100"/>
                </a:lnTo>
                <a:cubicBezTo>
                  <a:pt x="5422863" y="4228292"/>
                  <a:pt x="5397353" y="4227495"/>
                  <a:pt x="5372100" y="4224338"/>
                </a:cubicBezTo>
                <a:cubicBezTo>
                  <a:pt x="5223303" y="4205739"/>
                  <a:pt x="5506659" y="4221674"/>
                  <a:pt x="5262563" y="4210050"/>
                </a:cubicBezTo>
                <a:lnTo>
                  <a:pt x="4895850" y="4195763"/>
                </a:lnTo>
                <a:cubicBezTo>
                  <a:pt x="4873625" y="4192588"/>
                  <a:pt x="4851624" y="4186482"/>
                  <a:pt x="4829175" y="4186238"/>
                </a:cubicBezTo>
                <a:cubicBezTo>
                  <a:pt x="4548752" y="4183190"/>
                  <a:pt x="4560829" y="4183633"/>
                  <a:pt x="4391025" y="4195763"/>
                </a:cubicBezTo>
                <a:cubicBezTo>
                  <a:pt x="4365170" y="4199741"/>
                  <a:pt x="4319977" y="4207292"/>
                  <a:pt x="4291013" y="4210050"/>
                </a:cubicBezTo>
                <a:cubicBezTo>
                  <a:pt x="4189414" y="4219726"/>
                  <a:pt x="4028488" y="4222976"/>
                  <a:pt x="3957638" y="4224338"/>
                </a:cubicBezTo>
                <a:lnTo>
                  <a:pt x="3486150" y="4229100"/>
                </a:lnTo>
                <a:cubicBezTo>
                  <a:pt x="3155310" y="4259176"/>
                  <a:pt x="3640668" y="4216941"/>
                  <a:pt x="3252788" y="4243388"/>
                </a:cubicBezTo>
                <a:cubicBezTo>
                  <a:pt x="3225677" y="4245237"/>
                  <a:pt x="3198939" y="4251105"/>
                  <a:pt x="3171825" y="4252913"/>
                </a:cubicBezTo>
                <a:cubicBezTo>
                  <a:pt x="3127445" y="4255872"/>
                  <a:pt x="3082907" y="4255655"/>
                  <a:pt x="3038475" y="4257675"/>
                </a:cubicBezTo>
                <a:cubicBezTo>
                  <a:pt x="3013052" y="4258831"/>
                  <a:pt x="2987641" y="4260381"/>
                  <a:pt x="2962275" y="4262438"/>
                </a:cubicBezTo>
                <a:cubicBezTo>
                  <a:pt x="2928896" y="4265144"/>
                  <a:pt x="2895717" y="4270442"/>
                  <a:pt x="2862263" y="4271963"/>
                </a:cubicBezTo>
                <a:cubicBezTo>
                  <a:pt x="2790881" y="4275208"/>
                  <a:pt x="2719388" y="4275138"/>
                  <a:pt x="2647950" y="4276725"/>
                </a:cubicBezTo>
                <a:cubicBezTo>
                  <a:pt x="2342670" y="4292792"/>
                  <a:pt x="2461699" y="4290343"/>
                  <a:pt x="2014538" y="4281488"/>
                </a:cubicBezTo>
                <a:cubicBezTo>
                  <a:pt x="2004883" y="4281297"/>
                  <a:pt x="1995591" y="4277466"/>
                  <a:pt x="1985963" y="4276725"/>
                </a:cubicBezTo>
                <a:cubicBezTo>
                  <a:pt x="1954267" y="4274287"/>
                  <a:pt x="1922457" y="4273664"/>
                  <a:pt x="1890713" y="4271963"/>
                </a:cubicBezTo>
                <a:lnTo>
                  <a:pt x="1719263" y="4262438"/>
                </a:lnTo>
                <a:lnTo>
                  <a:pt x="1504950" y="4267200"/>
                </a:lnTo>
                <a:cubicBezTo>
                  <a:pt x="1489006" y="4267780"/>
                  <a:pt x="1472969" y="4268834"/>
                  <a:pt x="1457325" y="4271963"/>
                </a:cubicBezTo>
                <a:cubicBezTo>
                  <a:pt x="1326469" y="4298135"/>
                  <a:pt x="1584465" y="4262621"/>
                  <a:pt x="1395413" y="4286250"/>
                </a:cubicBezTo>
                <a:cubicBezTo>
                  <a:pt x="1385888" y="4289425"/>
                  <a:pt x="1376578" y="4293340"/>
                  <a:pt x="1366838" y="4295775"/>
                </a:cubicBezTo>
                <a:cubicBezTo>
                  <a:pt x="1357470" y="4298117"/>
                  <a:pt x="1347732" y="4298644"/>
                  <a:pt x="1338263" y="4300538"/>
                </a:cubicBezTo>
                <a:cubicBezTo>
                  <a:pt x="1331845" y="4301822"/>
                  <a:pt x="1325528" y="4303578"/>
                  <a:pt x="1319213" y="4305300"/>
                </a:cubicBezTo>
                <a:cubicBezTo>
                  <a:pt x="1308063" y="4308341"/>
                  <a:pt x="1297136" y="4312226"/>
                  <a:pt x="1285875" y="4314825"/>
                </a:cubicBezTo>
                <a:cubicBezTo>
                  <a:pt x="1276466" y="4316996"/>
                  <a:pt x="1266709" y="4317417"/>
                  <a:pt x="1257300" y="4319588"/>
                </a:cubicBezTo>
                <a:cubicBezTo>
                  <a:pt x="1246039" y="4322187"/>
                  <a:pt x="1235404" y="4327479"/>
                  <a:pt x="1223963" y="4329113"/>
                </a:cubicBezTo>
                <a:cubicBezTo>
                  <a:pt x="1201905" y="4332264"/>
                  <a:pt x="1179513" y="4332288"/>
                  <a:pt x="1157288" y="4333875"/>
                </a:cubicBezTo>
                <a:cubicBezTo>
                  <a:pt x="803768" y="4315269"/>
                  <a:pt x="954572" y="4321270"/>
                  <a:pt x="581025" y="4310063"/>
                </a:cubicBezTo>
                <a:lnTo>
                  <a:pt x="409575" y="4305300"/>
                </a:lnTo>
                <a:lnTo>
                  <a:pt x="0" y="4305300"/>
                </a:lnTo>
              </a:path>
            </a:pathLst>
          </a:cu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6115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373F95E-0284-9FE0-5BC2-A8340298DB28}"/>
              </a:ext>
            </a:extLst>
          </p:cNvPr>
          <p:cNvGrpSpPr/>
          <p:nvPr/>
        </p:nvGrpSpPr>
        <p:grpSpPr>
          <a:xfrm>
            <a:off x="694800" y="1385194"/>
            <a:ext cx="2484920" cy="5214270"/>
            <a:chOff x="2845591" y="1335664"/>
            <a:chExt cx="2484920" cy="52142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0AEFB9-EC4D-D1FC-0569-6E6B28453867}"/>
                </a:ext>
              </a:extLst>
            </p:cNvPr>
            <p:cNvSpPr/>
            <p:nvPr/>
          </p:nvSpPr>
          <p:spPr>
            <a:xfrm>
              <a:off x="2845592" y="4524948"/>
              <a:ext cx="366064" cy="40211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1372AD-8F7E-5069-2A2C-55DB9D53F92B}"/>
                </a:ext>
              </a:extLst>
            </p:cNvPr>
            <p:cNvGrpSpPr/>
            <p:nvPr/>
          </p:nvGrpSpPr>
          <p:grpSpPr>
            <a:xfrm>
              <a:off x="3197176" y="1335664"/>
              <a:ext cx="2133335" cy="5214270"/>
              <a:chOff x="1067386" y="1335664"/>
              <a:chExt cx="2133335" cy="521427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6788CBF-5C90-CEED-1304-FD0EAF2960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28" r="1716"/>
              <a:stretch/>
            </p:blipFill>
            <p:spPr>
              <a:xfrm>
                <a:off x="1094210" y="1686842"/>
                <a:ext cx="1225950" cy="48550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31215B6-4CBB-12A0-6E5C-B86F6B503A76}"/>
                  </a:ext>
                </a:extLst>
              </p:cNvPr>
              <p:cNvSpPr/>
              <p:nvPr/>
            </p:nvSpPr>
            <p:spPr>
              <a:xfrm>
                <a:off x="1089485" y="1523754"/>
                <a:ext cx="486745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9ACFBD-FF0B-FE11-4E02-8A43506576F4}"/>
                  </a:ext>
                </a:extLst>
              </p:cNvPr>
              <p:cNvSpPr/>
              <p:nvPr/>
            </p:nvSpPr>
            <p:spPr>
              <a:xfrm>
                <a:off x="1991964" y="1523429"/>
                <a:ext cx="33054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4BF8C50-862E-A479-6411-B47C6EE11F56}"/>
                  </a:ext>
                </a:extLst>
              </p:cNvPr>
              <p:cNvSpPr/>
              <p:nvPr/>
            </p:nvSpPr>
            <p:spPr>
              <a:xfrm>
                <a:off x="1572421" y="1523429"/>
                <a:ext cx="431639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714B713-70F5-82FE-9020-33FC21A568B6}"/>
                  </a:ext>
                </a:extLst>
              </p:cNvPr>
              <p:cNvSpPr txBox="1"/>
              <p:nvPr/>
            </p:nvSpPr>
            <p:spPr>
              <a:xfrm>
                <a:off x="2038281" y="1520191"/>
                <a:ext cx="29468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" b="1" dirty="0"/>
                  <a:t>φ</a:t>
                </a:r>
                <a:endParaRPr lang="en-CA" sz="800" b="1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E71C2B-F9E6-F124-A944-99E62471CC59}"/>
                  </a:ext>
                </a:extLst>
              </p:cNvPr>
              <p:cNvSpPr txBox="1"/>
              <p:nvPr/>
            </p:nvSpPr>
            <p:spPr>
              <a:xfrm>
                <a:off x="1571503" y="1495639"/>
                <a:ext cx="675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Mineral</a:t>
                </a:r>
              </a:p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content</a:t>
                </a:r>
                <a:endParaRPr lang="en-CA" sz="600" b="1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5851618-EC23-3A00-B496-1D14E4DD484C}"/>
                  </a:ext>
                </a:extLst>
              </p:cNvPr>
              <p:cNvSpPr txBox="1"/>
              <p:nvPr/>
            </p:nvSpPr>
            <p:spPr>
              <a:xfrm>
                <a:off x="1185512" y="1545245"/>
                <a:ext cx="29468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GR</a:t>
                </a:r>
                <a:endParaRPr lang="en-CA" sz="600" b="1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E7775FA-5356-9492-801C-0B3D98E5D75E}"/>
                  </a:ext>
                </a:extLst>
              </p:cNvPr>
              <p:cNvSpPr/>
              <p:nvPr/>
            </p:nvSpPr>
            <p:spPr>
              <a:xfrm>
                <a:off x="1089485" y="1335664"/>
                <a:ext cx="123197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C595830-5640-4D77-7AFB-EE2E9E268E9D}"/>
                  </a:ext>
                </a:extLst>
              </p:cNvPr>
              <p:cNvSpPr txBox="1"/>
              <p:nvPr/>
            </p:nvSpPr>
            <p:spPr>
              <a:xfrm>
                <a:off x="1067386" y="1343969"/>
                <a:ext cx="12807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0" dirty="0">
                    <a:effectLst/>
                    <a:latin typeface="Segoe UI" panose="020B0502040204020203" pitchFamily="34" charset="0"/>
                  </a:rPr>
                  <a:t>200-d-052-L-094-O-08/00</a:t>
                </a:r>
                <a:endParaRPr lang="en-CA" sz="700" b="1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CC57429-D1EA-74EB-5A0D-54B7B0FB323D}"/>
                  </a:ext>
                </a:extLst>
              </p:cNvPr>
              <p:cNvSpPr txBox="1"/>
              <p:nvPr/>
            </p:nvSpPr>
            <p:spPr>
              <a:xfrm>
                <a:off x="2235075" y="6303713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KEG RIVER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BE0E1DC-7B8B-E472-B852-F96434E62F48}"/>
                  </a:ext>
                </a:extLst>
              </p:cNvPr>
              <p:cNvSpPr txBox="1"/>
              <p:nvPr/>
            </p:nvSpPr>
            <p:spPr>
              <a:xfrm>
                <a:off x="2238798" y="1875165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00FF"/>
                    </a:highlight>
                    <a:latin typeface="Segoe UI" panose="020B0502040204020203" pitchFamily="34" charset="0"/>
                  </a:rPr>
                  <a:t>MUSKWA</a:t>
                </a:r>
                <a:endParaRPr lang="en-CA" sz="1000" b="1" dirty="0">
                  <a:highlight>
                    <a:srgbClr val="FF00FF"/>
                  </a:highlight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DAB2773-4679-94D9-95D1-C7B927821936}"/>
                  </a:ext>
                </a:extLst>
              </p:cNvPr>
              <p:cNvSpPr txBox="1"/>
              <p:nvPr/>
            </p:nvSpPr>
            <p:spPr>
              <a:xfrm>
                <a:off x="2240377" y="3269240"/>
                <a:ext cx="9590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FF00"/>
                    </a:highlight>
                    <a:latin typeface="Segoe UI" panose="020B0502040204020203" pitchFamily="34" charset="0"/>
                  </a:rPr>
                  <a:t>OTTER</a:t>
                </a:r>
              </a:p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FF00"/>
                    </a:highlight>
                    <a:latin typeface="Segoe UI" panose="020B0502040204020203" pitchFamily="34" charset="0"/>
                  </a:rPr>
                  <a:t>PARK</a:t>
                </a:r>
                <a:endParaRPr lang="en-CA" sz="1000" b="1" dirty="0">
                  <a:highlight>
                    <a:srgbClr val="FFFF00"/>
                  </a:highlight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25C64A-3DA5-9F07-753A-7AC94DBFAD25}"/>
                  </a:ext>
                </a:extLst>
              </p:cNvPr>
              <p:cNvSpPr txBox="1"/>
              <p:nvPr/>
            </p:nvSpPr>
            <p:spPr>
              <a:xfrm>
                <a:off x="2238799" y="3588016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E-ZONE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80573E4-AF98-D7A6-5B62-57498C93DAA0}"/>
                  </a:ext>
                </a:extLst>
              </p:cNvPr>
              <p:cNvSpPr txBox="1"/>
              <p:nvPr/>
            </p:nvSpPr>
            <p:spPr>
              <a:xfrm>
                <a:off x="2235074" y="4518019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MOP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1DCEBB3-B9F4-E2C5-D3A5-5B41AF6756FB}"/>
                  </a:ext>
                </a:extLst>
              </p:cNvPr>
              <p:cNvSpPr txBox="1"/>
              <p:nvPr/>
            </p:nvSpPr>
            <p:spPr>
              <a:xfrm>
                <a:off x="2238127" y="490547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323130"/>
                    </a:solidFill>
                    <a:highlight>
                      <a:srgbClr val="808080"/>
                    </a:highlight>
                    <a:latin typeface="Segoe UI" panose="020B0502040204020203" pitchFamily="34" charset="0"/>
                  </a:rPr>
                  <a:t>L</a:t>
                </a:r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808080"/>
                    </a:highlight>
                    <a:latin typeface="Segoe UI" panose="020B0502040204020203" pitchFamily="34" charset="0"/>
                  </a:rPr>
                  <a:t>OP</a:t>
                </a:r>
                <a:endParaRPr lang="en-CA" sz="1000" b="1" dirty="0">
                  <a:highlight>
                    <a:srgbClr val="808080"/>
                  </a:highlight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C501DF1-94B3-9D84-1F52-3D41D4AD3EC9}"/>
                  </a:ext>
                </a:extLst>
              </p:cNvPr>
              <p:cNvSpPr txBox="1"/>
              <p:nvPr/>
            </p:nvSpPr>
            <p:spPr>
              <a:xfrm>
                <a:off x="2238227" y="5128114"/>
                <a:ext cx="930183" cy="238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KLUA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6A53E95-7CF4-3D50-4C8D-E9AC58C906D6}"/>
                  </a:ext>
                </a:extLst>
              </p:cNvPr>
              <p:cNvSpPr txBox="1"/>
              <p:nvPr/>
            </p:nvSpPr>
            <p:spPr>
              <a:xfrm>
                <a:off x="2238127" y="5464982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00"/>
                    </a:highlight>
                    <a:latin typeface="Segoe UI" panose="020B0502040204020203" pitchFamily="34" charset="0"/>
                  </a:rPr>
                  <a:t>EVIE</a:t>
                </a:r>
                <a:endParaRPr lang="en-CA" sz="1000" b="1" dirty="0">
                  <a:highlight>
                    <a:srgbClr val="00FF00"/>
                  </a:highlight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5CC2480-8FD4-EA09-A67D-7CF3CDE534E2}"/>
                  </a:ext>
                </a:extLst>
              </p:cNvPr>
              <p:cNvSpPr txBox="1"/>
              <p:nvPr/>
            </p:nvSpPr>
            <p:spPr>
              <a:xfrm>
                <a:off x="2241622" y="530086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MDC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9B1874-F7A3-A07F-752F-656055D78198}"/>
                </a:ext>
              </a:extLst>
            </p:cNvPr>
            <p:cNvSpPr/>
            <p:nvPr/>
          </p:nvSpPr>
          <p:spPr>
            <a:xfrm>
              <a:off x="2845591" y="1901787"/>
              <a:ext cx="364323" cy="172306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0BE254-0545-7D5F-264B-C1037C458F1F}"/>
                </a:ext>
              </a:extLst>
            </p:cNvPr>
            <p:cNvSpPr/>
            <p:nvPr/>
          </p:nvSpPr>
          <p:spPr>
            <a:xfrm>
              <a:off x="2849109" y="4933950"/>
              <a:ext cx="364323" cy="5581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C76D74-0977-0452-0DEE-CC89D8C91C23}"/>
                </a:ext>
              </a:extLst>
            </p:cNvPr>
            <p:cNvSpPr/>
            <p:nvPr/>
          </p:nvSpPr>
          <p:spPr>
            <a:xfrm>
              <a:off x="2850493" y="5492076"/>
              <a:ext cx="364323" cy="82204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D60519-5CD3-8A1E-89DC-C414912DCA84}"/>
                </a:ext>
              </a:extLst>
            </p:cNvPr>
            <p:cNvSpPr txBox="1"/>
            <p:nvPr/>
          </p:nvSpPr>
          <p:spPr>
            <a:xfrm rot="18769781">
              <a:off x="2799022" y="4538294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MOP</a:t>
              </a:r>
              <a:endParaRPr lang="en-CA" sz="8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357CEF-4C9B-9EF4-009A-7FE4C6F62CB9}"/>
                </a:ext>
              </a:extLst>
            </p:cNvPr>
            <p:cNvSpPr txBox="1"/>
            <p:nvPr/>
          </p:nvSpPr>
          <p:spPr>
            <a:xfrm rot="18769781">
              <a:off x="2815511" y="5613412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Evie</a:t>
              </a:r>
              <a:endParaRPr lang="en-CA" sz="8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C292FE-BAF5-9D05-FE48-4BE8B5B8A665}"/>
                </a:ext>
              </a:extLst>
            </p:cNvPr>
            <p:cNvSpPr txBox="1"/>
            <p:nvPr/>
          </p:nvSpPr>
          <p:spPr>
            <a:xfrm rot="18769781">
              <a:off x="2759862" y="2474699"/>
              <a:ext cx="694273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Muskwa-</a:t>
              </a:r>
            </a:p>
            <a:p>
              <a:r>
                <a:rPr lang="en-US" sz="800" b="1" dirty="0">
                  <a:solidFill>
                    <a:srgbClr val="323130"/>
                  </a:solidFill>
                  <a:latin typeface="Segoe UI" panose="020B0502040204020203" pitchFamily="34" charset="0"/>
                </a:rPr>
                <a:t>OP</a:t>
              </a:r>
              <a:endParaRPr lang="en-CA" sz="8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9EEF97-8CD8-2544-47D1-BDC5AE3494FC}"/>
                </a:ext>
              </a:extLst>
            </p:cNvPr>
            <p:cNvSpPr txBox="1"/>
            <p:nvPr/>
          </p:nvSpPr>
          <p:spPr>
            <a:xfrm rot="18809737">
              <a:off x="2818473" y="4977703"/>
              <a:ext cx="582200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LOP-MDC</a:t>
              </a:r>
              <a:endParaRPr lang="en-CA" sz="800" b="1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889D6C-8C51-FDE6-8CCA-12D9A214B869}"/>
                </a:ext>
              </a:extLst>
            </p:cNvPr>
            <p:cNvSpPr/>
            <p:nvPr/>
          </p:nvSpPr>
          <p:spPr>
            <a:xfrm>
              <a:off x="2847332" y="3624851"/>
              <a:ext cx="364323" cy="924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F9F7FD-5CEC-84D1-EF4C-DC581E00B1B0}"/>
                </a:ext>
              </a:extLst>
            </p:cNvPr>
            <p:cNvSpPr txBox="1"/>
            <p:nvPr/>
          </p:nvSpPr>
          <p:spPr>
            <a:xfrm rot="18809737">
              <a:off x="2774560" y="3939394"/>
              <a:ext cx="582200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 err="1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EZone</a:t>
              </a:r>
              <a:endParaRPr lang="en-CA" sz="800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Evie Property Maps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7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845B0EC-E190-30A4-C07E-CF5C6C062C40}"/>
              </a:ext>
            </a:extLst>
          </p:cNvPr>
          <p:cNvSpPr/>
          <p:nvPr/>
        </p:nvSpPr>
        <p:spPr>
          <a:xfrm>
            <a:off x="694831" y="5548494"/>
            <a:ext cx="1617170" cy="815158"/>
          </a:xfrm>
          <a:custGeom>
            <a:avLst/>
            <a:gdLst>
              <a:gd name="connsiteX0" fmla="*/ 0 w 1445623"/>
              <a:gd name="connsiteY0" fmla="*/ 0 h 888275"/>
              <a:gd name="connsiteX1" fmla="*/ 8709 w 1445623"/>
              <a:gd name="connsiteY1" fmla="*/ 888275 h 888275"/>
              <a:gd name="connsiteX2" fmla="*/ 1445623 w 1445623"/>
              <a:gd name="connsiteY2" fmla="*/ 888275 h 888275"/>
              <a:gd name="connsiteX3" fmla="*/ 1428206 w 1445623"/>
              <a:gd name="connsiteY3" fmla="*/ 8709 h 888275"/>
              <a:gd name="connsiteX4" fmla="*/ 0 w 1445623"/>
              <a:gd name="connsiteY4" fmla="*/ 0 h 88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5623" h="888275">
                <a:moveTo>
                  <a:pt x="0" y="0"/>
                </a:moveTo>
                <a:lnTo>
                  <a:pt x="8709" y="888275"/>
                </a:lnTo>
                <a:lnTo>
                  <a:pt x="1445623" y="888275"/>
                </a:lnTo>
                <a:lnTo>
                  <a:pt x="1428206" y="8709"/>
                </a:lnTo>
                <a:lnTo>
                  <a:pt x="0" y="0"/>
                </a:lnTo>
                <a:close/>
              </a:path>
            </a:pathLst>
          </a:custGeom>
          <a:solidFill>
            <a:srgbClr val="00FF00">
              <a:alpha val="14902"/>
            </a:srgbClr>
          </a:solidFill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8F56478-2E6F-1965-7E76-7932BD015777}"/>
              </a:ext>
            </a:extLst>
          </p:cNvPr>
          <p:cNvGrpSpPr/>
          <p:nvPr/>
        </p:nvGrpSpPr>
        <p:grpSpPr>
          <a:xfrm>
            <a:off x="2935664" y="1493984"/>
            <a:ext cx="7505756" cy="4966671"/>
            <a:chOff x="2935664" y="1288244"/>
            <a:chExt cx="7505756" cy="496667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AF4BDD4-D29B-915C-6AC1-E75F69C5F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9521" y="1587268"/>
              <a:ext cx="2859395" cy="27582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D93C0764-0F33-B79B-5C47-F9FB24770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3366" y="3492074"/>
              <a:ext cx="2869711" cy="27628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A58AD9D-C7C2-87B4-6835-46869C95D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5664" y="1583395"/>
              <a:ext cx="573488" cy="229726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2CAF9F6-0D08-81E6-F8F3-D0EDE612A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1833" y="1569721"/>
              <a:ext cx="2859587" cy="27582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824C8F9-0F9B-53E6-3FD0-ACA261B14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79390" y="1565243"/>
              <a:ext cx="571890" cy="229417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CBC36D0-0D6B-23DF-ACBE-43005A3BDC2C}"/>
                </a:ext>
              </a:extLst>
            </p:cNvPr>
            <p:cNvSpPr txBox="1"/>
            <p:nvPr/>
          </p:nvSpPr>
          <p:spPr>
            <a:xfrm>
              <a:off x="3980058" y="1302697"/>
              <a:ext cx="973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0" dirty="0">
                  <a:effectLst/>
                  <a:latin typeface="Segoe UI" panose="020B0502040204020203" pitchFamily="34" charset="0"/>
                </a:rPr>
                <a:t>Porosity</a:t>
              </a:r>
              <a:endParaRPr lang="en-CA" sz="12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A5F1AF7-3643-7946-A99A-38C6DA5929A1}"/>
                </a:ext>
              </a:extLst>
            </p:cNvPr>
            <p:cNvSpPr txBox="1"/>
            <p:nvPr/>
          </p:nvSpPr>
          <p:spPr>
            <a:xfrm>
              <a:off x="8714848" y="1288244"/>
              <a:ext cx="973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Segoe UI" panose="020B0502040204020203" pitchFamily="34" charset="0"/>
                </a:rPr>
                <a:t>Quartz</a:t>
              </a:r>
              <a:endParaRPr lang="en-CA" sz="12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8026305-2F9F-7F3A-4CCC-FFAAD35552F6}"/>
                </a:ext>
              </a:extLst>
            </p:cNvPr>
            <p:cNvSpPr txBox="1"/>
            <p:nvPr/>
          </p:nvSpPr>
          <p:spPr>
            <a:xfrm>
              <a:off x="6364499" y="3215938"/>
              <a:ext cx="973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Segoe UI" panose="020B0502040204020203" pitchFamily="34" charset="0"/>
                </a:rPr>
                <a:t>TOC</a:t>
              </a:r>
              <a:endParaRPr lang="en-CA" sz="1200" b="1" dirty="0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AD9789D-DA63-1EF1-6E83-C3BDACCD2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43366" y="3492074"/>
              <a:ext cx="569036" cy="2306093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776F013-59EC-5DFC-084A-D6E2EA7E9736}"/>
              </a:ext>
            </a:extLst>
          </p:cNvPr>
          <p:cNvSpPr txBox="1"/>
          <p:nvPr/>
        </p:nvSpPr>
        <p:spPr>
          <a:xfrm>
            <a:off x="4388783" y="1763725"/>
            <a:ext cx="1592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0.005 contour interval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76469BA-7037-20F2-2D59-261820549934}"/>
              </a:ext>
            </a:extLst>
          </p:cNvPr>
          <p:cNvSpPr txBox="1"/>
          <p:nvPr/>
        </p:nvSpPr>
        <p:spPr>
          <a:xfrm>
            <a:off x="9112227" y="1740864"/>
            <a:ext cx="1592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0.05 contour interval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241FF06-FD27-46DB-6AB6-89E6004CD6BE}"/>
              </a:ext>
            </a:extLst>
          </p:cNvPr>
          <p:cNvSpPr txBox="1"/>
          <p:nvPr/>
        </p:nvSpPr>
        <p:spPr>
          <a:xfrm>
            <a:off x="6612149" y="6269512"/>
            <a:ext cx="1592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0.005 contour interval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71611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373F95E-0284-9FE0-5BC2-A8340298DB28}"/>
              </a:ext>
            </a:extLst>
          </p:cNvPr>
          <p:cNvGrpSpPr/>
          <p:nvPr/>
        </p:nvGrpSpPr>
        <p:grpSpPr>
          <a:xfrm>
            <a:off x="694800" y="1385194"/>
            <a:ext cx="2484920" cy="5214270"/>
            <a:chOff x="2845591" y="1335664"/>
            <a:chExt cx="2484920" cy="52142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0AEFB9-EC4D-D1FC-0569-6E6B28453867}"/>
                </a:ext>
              </a:extLst>
            </p:cNvPr>
            <p:cNvSpPr/>
            <p:nvPr/>
          </p:nvSpPr>
          <p:spPr>
            <a:xfrm>
              <a:off x="2845592" y="4524948"/>
              <a:ext cx="366064" cy="40211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1372AD-8F7E-5069-2A2C-55DB9D53F92B}"/>
                </a:ext>
              </a:extLst>
            </p:cNvPr>
            <p:cNvGrpSpPr/>
            <p:nvPr/>
          </p:nvGrpSpPr>
          <p:grpSpPr>
            <a:xfrm>
              <a:off x="3197176" y="1335664"/>
              <a:ext cx="2133335" cy="5214270"/>
              <a:chOff x="1067386" y="1335664"/>
              <a:chExt cx="2133335" cy="521427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6788CBF-5C90-CEED-1304-FD0EAF2960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28" r="1716"/>
              <a:stretch/>
            </p:blipFill>
            <p:spPr>
              <a:xfrm>
                <a:off x="1094210" y="1686842"/>
                <a:ext cx="1225950" cy="48550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31215B6-4CBB-12A0-6E5C-B86F6B503A76}"/>
                  </a:ext>
                </a:extLst>
              </p:cNvPr>
              <p:cNvSpPr/>
              <p:nvPr/>
            </p:nvSpPr>
            <p:spPr>
              <a:xfrm>
                <a:off x="1089485" y="1523754"/>
                <a:ext cx="486745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9ACFBD-FF0B-FE11-4E02-8A43506576F4}"/>
                  </a:ext>
                </a:extLst>
              </p:cNvPr>
              <p:cNvSpPr/>
              <p:nvPr/>
            </p:nvSpPr>
            <p:spPr>
              <a:xfrm>
                <a:off x="1991964" y="1523429"/>
                <a:ext cx="33054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4BF8C50-862E-A479-6411-B47C6EE11F56}"/>
                  </a:ext>
                </a:extLst>
              </p:cNvPr>
              <p:cNvSpPr/>
              <p:nvPr/>
            </p:nvSpPr>
            <p:spPr>
              <a:xfrm>
                <a:off x="1572421" y="1523429"/>
                <a:ext cx="431639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714B713-70F5-82FE-9020-33FC21A568B6}"/>
                  </a:ext>
                </a:extLst>
              </p:cNvPr>
              <p:cNvSpPr txBox="1"/>
              <p:nvPr/>
            </p:nvSpPr>
            <p:spPr>
              <a:xfrm>
                <a:off x="2038281" y="1520191"/>
                <a:ext cx="29468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" b="1" dirty="0"/>
                  <a:t>φ</a:t>
                </a:r>
                <a:endParaRPr lang="en-CA" sz="800" b="1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E71C2B-F9E6-F124-A944-99E62471CC59}"/>
                  </a:ext>
                </a:extLst>
              </p:cNvPr>
              <p:cNvSpPr txBox="1"/>
              <p:nvPr/>
            </p:nvSpPr>
            <p:spPr>
              <a:xfrm>
                <a:off x="1571503" y="1495639"/>
                <a:ext cx="675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Mineral</a:t>
                </a:r>
              </a:p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content</a:t>
                </a:r>
                <a:endParaRPr lang="en-CA" sz="600" b="1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5851618-EC23-3A00-B496-1D14E4DD484C}"/>
                  </a:ext>
                </a:extLst>
              </p:cNvPr>
              <p:cNvSpPr txBox="1"/>
              <p:nvPr/>
            </p:nvSpPr>
            <p:spPr>
              <a:xfrm>
                <a:off x="1185512" y="1545245"/>
                <a:ext cx="29468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GR</a:t>
                </a:r>
                <a:endParaRPr lang="en-CA" sz="600" b="1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E7775FA-5356-9492-801C-0B3D98E5D75E}"/>
                  </a:ext>
                </a:extLst>
              </p:cNvPr>
              <p:cNvSpPr/>
              <p:nvPr/>
            </p:nvSpPr>
            <p:spPr>
              <a:xfrm>
                <a:off x="1089485" y="1335664"/>
                <a:ext cx="123197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C595830-5640-4D77-7AFB-EE2E9E268E9D}"/>
                  </a:ext>
                </a:extLst>
              </p:cNvPr>
              <p:cNvSpPr txBox="1"/>
              <p:nvPr/>
            </p:nvSpPr>
            <p:spPr>
              <a:xfrm>
                <a:off x="1067386" y="1343969"/>
                <a:ext cx="12807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0" dirty="0">
                    <a:effectLst/>
                    <a:latin typeface="Segoe UI" panose="020B0502040204020203" pitchFamily="34" charset="0"/>
                  </a:rPr>
                  <a:t>200-d-052-L-094-O-08/00</a:t>
                </a:r>
                <a:endParaRPr lang="en-CA" sz="700" b="1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CC57429-D1EA-74EB-5A0D-54B7B0FB323D}"/>
                  </a:ext>
                </a:extLst>
              </p:cNvPr>
              <p:cNvSpPr txBox="1"/>
              <p:nvPr/>
            </p:nvSpPr>
            <p:spPr>
              <a:xfrm>
                <a:off x="2235075" y="6303713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KEG RIVER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BE0E1DC-7B8B-E472-B852-F96434E62F48}"/>
                  </a:ext>
                </a:extLst>
              </p:cNvPr>
              <p:cNvSpPr txBox="1"/>
              <p:nvPr/>
            </p:nvSpPr>
            <p:spPr>
              <a:xfrm>
                <a:off x="2238798" y="1875165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00FF"/>
                    </a:highlight>
                    <a:latin typeface="Segoe UI" panose="020B0502040204020203" pitchFamily="34" charset="0"/>
                  </a:rPr>
                  <a:t>MUSKWA</a:t>
                </a:r>
                <a:endParaRPr lang="en-CA" sz="1000" b="1" dirty="0">
                  <a:highlight>
                    <a:srgbClr val="FF00FF"/>
                  </a:highlight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25C64A-3DA5-9F07-753A-7AC94DBFAD25}"/>
                  </a:ext>
                </a:extLst>
              </p:cNvPr>
              <p:cNvSpPr txBox="1"/>
              <p:nvPr/>
            </p:nvSpPr>
            <p:spPr>
              <a:xfrm>
                <a:off x="2238799" y="3588016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E-ZONE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80573E4-AF98-D7A6-5B62-57498C93DAA0}"/>
                  </a:ext>
                </a:extLst>
              </p:cNvPr>
              <p:cNvSpPr txBox="1"/>
              <p:nvPr/>
            </p:nvSpPr>
            <p:spPr>
              <a:xfrm>
                <a:off x="2235074" y="4518019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MOP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1DCEBB3-B9F4-E2C5-D3A5-5B41AF6756FB}"/>
                  </a:ext>
                </a:extLst>
              </p:cNvPr>
              <p:cNvSpPr txBox="1"/>
              <p:nvPr/>
            </p:nvSpPr>
            <p:spPr>
              <a:xfrm>
                <a:off x="2238127" y="490547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323130"/>
                    </a:solidFill>
                    <a:highlight>
                      <a:srgbClr val="808080"/>
                    </a:highlight>
                    <a:latin typeface="Segoe UI" panose="020B0502040204020203" pitchFamily="34" charset="0"/>
                  </a:rPr>
                  <a:t>L</a:t>
                </a:r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808080"/>
                    </a:highlight>
                    <a:latin typeface="Segoe UI" panose="020B0502040204020203" pitchFamily="34" charset="0"/>
                  </a:rPr>
                  <a:t>OP</a:t>
                </a:r>
                <a:endParaRPr lang="en-CA" sz="1000" b="1" dirty="0">
                  <a:highlight>
                    <a:srgbClr val="808080"/>
                  </a:highlight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C501DF1-94B3-9D84-1F52-3D41D4AD3EC9}"/>
                  </a:ext>
                </a:extLst>
              </p:cNvPr>
              <p:cNvSpPr txBox="1"/>
              <p:nvPr/>
            </p:nvSpPr>
            <p:spPr>
              <a:xfrm>
                <a:off x="2238227" y="5128114"/>
                <a:ext cx="930183" cy="238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KLUA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6A53E95-7CF4-3D50-4C8D-E9AC58C906D6}"/>
                  </a:ext>
                </a:extLst>
              </p:cNvPr>
              <p:cNvSpPr txBox="1"/>
              <p:nvPr/>
            </p:nvSpPr>
            <p:spPr>
              <a:xfrm>
                <a:off x="2238127" y="5464982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00"/>
                    </a:highlight>
                    <a:latin typeface="Segoe UI" panose="020B0502040204020203" pitchFamily="34" charset="0"/>
                  </a:rPr>
                  <a:t>EVIE</a:t>
                </a:r>
                <a:endParaRPr lang="en-CA" sz="1000" b="1" dirty="0">
                  <a:highlight>
                    <a:srgbClr val="00FF00"/>
                  </a:highlight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5CC2480-8FD4-EA09-A67D-7CF3CDE534E2}"/>
                  </a:ext>
                </a:extLst>
              </p:cNvPr>
              <p:cNvSpPr txBox="1"/>
              <p:nvPr/>
            </p:nvSpPr>
            <p:spPr>
              <a:xfrm>
                <a:off x="2241622" y="530086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MDC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9B1874-F7A3-A07F-752F-656055D78198}"/>
                </a:ext>
              </a:extLst>
            </p:cNvPr>
            <p:cNvSpPr/>
            <p:nvPr/>
          </p:nvSpPr>
          <p:spPr>
            <a:xfrm>
              <a:off x="2845591" y="1901787"/>
              <a:ext cx="364323" cy="172306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0BE254-0545-7D5F-264B-C1037C458F1F}"/>
                </a:ext>
              </a:extLst>
            </p:cNvPr>
            <p:cNvSpPr/>
            <p:nvPr/>
          </p:nvSpPr>
          <p:spPr>
            <a:xfrm>
              <a:off x="2849109" y="4933950"/>
              <a:ext cx="364323" cy="5581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C76D74-0977-0452-0DEE-CC89D8C91C23}"/>
                </a:ext>
              </a:extLst>
            </p:cNvPr>
            <p:cNvSpPr/>
            <p:nvPr/>
          </p:nvSpPr>
          <p:spPr>
            <a:xfrm>
              <a:off x="2850493" y="5492076"/>
              <a:ext cx="364323" cy="82204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D60519-5CD3-8A1E-89DC-C414912DCA84}"/>
                </a:ext>
              </a:extLst>
            </p:cNvPr>
            <p:cNvSpPr txBox="1"/>
            <p:nvPr/>
          </p:nvSpPr>
          <p:spPr>
            <a:xfrm rot="18769781">
              <a:off x="2799022" y="4538294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MOP</a:t>
              </a:r>
              <a:endParaRPr lang="en-CA" sz="8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357CEF-4C9B-9EF4-009A-7FE4C6F62CB9}"/>
                </a:ext>
              </a:extLst>
            </p:cNvPr>
            <p:cNvSpPr txBox="1"/>
            <p:nvPr/>
          </p:nvSpPr>
          <p:spPr>
            <a:xfrm rot="18769781">
              <a:off x="2815511" y="5613412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Evie</a:t>
              </a:r>
              <a:endParaRPr lang="en-CA" sz="8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C292FE-BAF5-9D05-FE48-4BE8B5B8A665}"/>
                </a:ext>
              </a:extLst>
            </p:cNvPr>
            <p:cNvSpPr txBox="1"/>
            <p:nvPr/>
          </p:nvSpPr>
          <p:spPr>
            <a:xfrm rot="18769781">
              <a:off x="2759862" y="2474699"/>
              <a:ext cx="694273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Muskwa-</a:t>
              </a:r>
            </a:p>
            <a:p>
              <a:r>
                <a:rPr lang="en-US" sz="800" b="1" dirty="0">
                  <a:solidFill>
                    <a:srgbClr val="323130"/>
                  </a:solidFill>
                  <a:latin typeface="Segoe UI" panose="020B0502040204020203" pitchFamily="34" charset="0"/>
                </a:rPr>
                <a:t>OP</a:t>
              </a:r>
              <a:endParaRPr lang="en-CA" sz="8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9EEF97-8CD8-2544-47D1-BDC5AE3494FC}"/>
                </a:ext>
              </a:extLst>
            </p:cNvPr>
            <p:cNvSpPr txBox="1"/>
            <p:nvPr/>
          </p:nvSpPr>
          <p:spPr>
            <a:xfrm rot="18809737">
              <a:off x="2818473" y="4977703"/>
              <a:ext cx="582200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LOP-MDC</a:t>
              </a:r>
              <a:endParaRPr lang="en-CA" sz="800" b="1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889D6C-8C51-FDE6-8CCA-12D9A214B869}"/>
                </a:ext>
              </a:extLst>
            </p:cNvPr>
            <p:cNvSpPr/>
            <p:nvPr/>
          </p:nvSpPr>
          <p:spPr>
            <a:xfrm>
              <a:off x="2847332" y="3624851"/>
              <a:ext cx="364323" cy="924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F9F7FD-5CEC-84D1-EF4C-DC581E00B1B0}"/>
                </a:ext>
              </a:extLst>
            </p:cNvPr>
            <p:cNvSpPr txBox="1"/>
            <p:nvPr/>
          </p:nvSpPr>
          <p:spPr>
            <a:xfrm rot="18809737">
              <a:off x="2774560" y="3939394"/>
              <a:ext cx="582200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 err="1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EZone</a:t>
              </a:r>
              <a:endParaRPr lang="en-CA" sz="800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MOP Property Maps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8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408B50-2B23-9C61-ACEF-FF8C12174628}"/>
              </a:ext>
            </a:extLst>
          </p:cNvPr>
          <p:cNvSpPr txBox="1"/>
          <p:nvPr/>
        </p:nvSpPr>
        <p:spPr>
          <a:xfrm>
            <a:off x="2219376" y="3318770"/>
            <a:ext cx="959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rgbClr val="323130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OTTER</a:t>
            </a:r>
          </a:p>
          <a:p>
            <a:r>
              <a:rPr lang="en-US" sz="1000" b="1" i="0" dirty="0">
                <a:solidFill>
                  <a:srgbClr val="323130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PARK</a:t>
            </a:r>
            <a:endParaRPr lang="en-CA" sz="1000" b="1" dirty="0">
              <a:highlight>
                <a:srgbClr val="FFFF00"/>
              </a:highlight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0ED9975-08BB-7DCD-4B9D-DB6AF2B012B9}"/>
              </a:ext>
            </a:extLst>
          </p:cNvPr>
          <p:cNvSpPr/>
          <p:nvPr/>
        </p:nvSpPr>
        <p:spPr>
          <a:xfrm>
            <a:off x="698610" y="4610005"/>
            <a:ext cx="1604359" cy="366201"/>
          </a:xfrm>
          <a:prstGeom prst="rect">
            <a:avLst/>
          </a:prstGeom>
          <a:solidFill>
            <a:srgbClr val="F854CD">
              <a:alpha val="34902"/>
            </a:srgbClr>
          </a:solidFill>
          <a:ln w="28575">
            <a:solidFill>
              <a:srgbClr val="F854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AACE700-F230-7891-E5D1-3B382B9FCF1C}"/>
              </a:ext>
            </a:extLst>
          </p:cNvPr>
          <p:cNvGrpSpPr/>
          <p:nvPr/>
        </p:nvGrpSpPr>
        <p:grpSpPr>
          <a:xfrm>
            <a:off x="2935664" y="1490174"/>
            <a:ext cx="7500567" cy="4970071"/>
            <a:chOff x="2935664" y="1463504"/>
            <a:chExt cx="7500567" cy="497007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2B3918E-C118-5153-7370-56599D11D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2036" y="1759655"/>
              <a:ext cx="2857588" cy="27582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8FB8332-DE50-4533-3ED8-46E42BCD8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3365" y="3665067"/>
              <a:ext cx="2872020" cy="27685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E5FC793-B02E-08FC-1036-67EDDB318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79390" y="1745724"/>
              <a:ext cx="2856841" cy="27540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8F65CA7-D6FB-6D63-419B-F3198B10D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5664" y="1758655"/>
              <a:ext cx="573488" cy="229726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639BF10-FEEC-4F58-2A0A-CA51DEEF2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79390" y="1740503"/>
              <a:ext cx="571890" cy="229417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B58A2A-62E2-F2F1-0366-CF1C12368076}"/>
                </a:ext>
              </a:extLst>
            </p:cNvPr>
            <p:cNvSpPr txBox="1"/>
            <p:nvPr/>
          </p:nvSpPr>
          <p:spPr>
            <a:xfrm>
              <a:off x="3980058" y="1477957"/>
              <a:ext cx="973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0" dirty="0">
                  <a:effectLst/>
                  <a:latin typeface="Segoe UI" panose="020B0502040204020203" pitchFamily="34" charset="0"/>
                </a:rPr>
                <a:t>Porosity</a:t>
              </a:r>
              <a:endParaRPr lang="en-CA" sz="12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EB21FA-82B7-FAD0-EFC8-526035998897}"/>
                </a:ext>
              </a:extLst>
            </p:cNvPr>
            <p:cNvSpPr txBox="1"/>
            <p:nvPr/>
          </p:nvSpPr>
          <p:spPr>
            <a:xfrm>
              <a:off x="8714848" y="1463504"/>
              <a:ext cx="973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Segoe UI" panose="020B0502040204020203" pitchFamily="34" charset="0"/>
                </a:rPr>
                <a:t>Quartz</a:t>
              </a:r>
              <a:endParaRPr lang="en-CA" sz="1200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FFE904D-BED3-5612-65F0-01158FFEF255}"/>
                </a:ext>
              </a:extLst>
            </p:cNvPr>
            <p:cNvSpPr txBox="1"/>
            <p:nvPr/>
          </p:nvSpPr>
          <p:spPr>
            <a:xfrm>
              <a:off x="6364499" y="3391198"/>
              <a:ext cx="973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Segoe UI" panose="020B0502040204020203" pitchFamily="34" charset="0"/>
                </a:rPr>
                <a:t>TOC</a:t>
              </a:r>
              <a:endParaRPr lang="en-CA" sz="1200" b="1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2D4C098-AA4F-DA57-5DC9-82AC3BB06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43366" y="3667334"/>
              <a:ext cx="569036" cy="2306093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452F8AF-828D-D3AD-CB8E-4D0DE57333E9}"/>
              </a:ext>
            </a:extLst>
          </p:cNvPr>
          <p:cNvSpPr txBox="1"/>
          <p:nvPr/>
        </p:nvSpPr>
        <p:spPr>
          <a:xfrm>
            <a:off x="4388783" y="1763725"/>
            <a:ext cx="1592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0.005 contour interval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A5C263-6493-4298-7E9C-271DB84D82CF}"/>
              </a:ext>
            </a:extLst>
          </p:cNvPr>
          <p:cNvSpPr txBox="1"/>
          <p:nvPr/>
        </p:nvSpPr>
        <p:spPr>
          <a:xfrm>
            <a:off x="9112227" y="1740864"/>
            <a:ext cx="1592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0.05 contour interval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887C47-A02E-9884-2C31-22ECBD1F85A2}"/>
              </a:ext>
            </a:extLst>
          </p:cNvPr>
          <p:cNvSpPr txBox="1"/>
          <p:nvPr/>
        </p:nvSpPr>
        <p:spPr>
          <a:xfrm>
            <a:off x="6612149" y="6269512"/>
            <a:ext cx="1592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0.005 contour interval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37328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373F95E-0284-9FE0-5BC2-A8340298DB28}"/>
              </a:ext>
            </a:extLst>
          </p:cNvPr>
          <p:cNvGrpSpPr/>
          <p:nvPr/>
        </p:nvGrpSpPr>
        <p:grpSpPr>
          <a:xfrm>
            <a:off x="694800" y="1385194"/>
            <a:ext cx="2484920" cy="5214270"/>
            <a:chOff x="2845591" y="1335664"/>
            <a:chExt cx="2484920" cy="52142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0AEFB9-EC4D-D1FC-0569-6E6B28453867}"/>
                </a:ext>
              </a:extLst>
            </p:cNvPr>
            <p:cNvSpPr/>
            <p:nvPr/>
          </p:nvSpPr>
          <p:spPr>
            <a:xfrm>
              <a:off x="2845592" y="4524948"/>
              <a:ext cx="366064" cy="40211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1372AD-8F7E-5069-2A2C-55DB9D53F92B}"/>
                </a:ext>
              </a:extLst>
            </p:cNvPr>
            <p:cNvGrpSpPr/>
            <p:nvPr/>
          </p:nvGrpSpPr>
          <p:grpSpPr>
            <a:xfrm>
              <a:off x="3197176" y="1335664"/>
              <a:ext cx="2133335" cy="5214270"/>
              <a:chOff x="1067386" y="1335664"/>
              <a:chExt cx="2133335" cy="521427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6788CBF-5C90-CEED-1304-FD0EAF2960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28" r="1716"/>
              <a:stretch/>
            </p:blipFill>
            <p:spPr>
              <a:xfrm>
                <a:off x="1094210" y="1686842"/>
                <a:ext cx="1225950" cy="485506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31215B6-4CBB-12A0-6E5C-B86F6B503A76}"/>
                  </a:ext>
                </a:extLst>
              </p:cNvPr>
              <p:cNvSpPr/>
              <p:nvPr/>
            </p:nvSpPr>
            <p:spPr>
              <a:xfrm>
                <a:off x="1089485" y="1523754"/>
                <a:ext cx="486745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9ACFBD-FF0B-FE11-4E02-8A43506576F4}"/>
                  </a:ext>
                </a:extLst>
              </p:cNvPr>
              <p:cNvSpPr/>
              <p:nvPr/>
            </p:nvSpPr>
            <p:spPr>
              <a:xfrm>
                <a:off x="1991964" y="1523429"/>
                <a:ext cx="33054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4BF8C50-862E-A479-6411-B47C6EE11F56}"/>
                  </a:ext>
                </a:extLst>
              </p:cNvPr>
              <p:cNvSpPr/>
              <p:nvPr/>
            </p:nvSpPr>
            <p:spPr>
              <a:xfrm>
                <a:off x="1572421" y="1523429"/>
                <a:ext cx="431639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714B713-70F5-82FE-9020-33FC21A568B6}"/>
                  </a:ext>
                </a:extLst>
              </p:cNvPr>
              <p:cNvSpPr txBox="1"/>
              <p:nvPr/>
            </p:nvSpPr>
            <p:spPr>
              <a:xfrm>
                <a:off x="2038281" y="1520191"/>
                <a:ext cx="29468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" b="1" dirty="0"/>
                  <a:t>φ</a:t>
                </a:r>
                <a:endParaRPr lang="en-CA" sz="800" b="1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E71C2B-F9E6-F124-A944-99E62471CC59}"/>
                  </a:ext>
                </a:extLst>
              </p:cNvPr>
              <p:cNvSpPr txBox="1"/>
              <p:nvPr/>
            </p:nvSpPr>
            <p:spPr>
              <a:xfrm>
                <a:off x="1571503" y="1495639"/>
                <a:ext cx="6750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Mineral</a:t>
                </a:r>
              </a:p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content</a:t>
                </a:r>
                <a:endParaRPr lang="en-CA" sz="600" b="1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5851618-EC23-3A00-B496-1D14E4DD484C}"/>
                  </a:ext>
                </a:extLst>
              </p:cNvPr>
              <p:cNvSpPr txBox="1"/>
              <p:nvPr/>
            </p:nvSpPr>
            <p:spPr>
              <a:xfrm>
                <a:off x="1185512" y="1545245"/>
                <a:ext cx="29468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i="0" dirty="0">
                    <a:effectLst/>
                    <a:latin typeface="Segoe UI" panose="020B0502040204020203" pitchFamily="34" charset="0"/>
                  </a:rPr>
                  <a:t>GR</a:t>
                </a:r>
                <a:endParaRPr lang="en-CA" sz="600" b="1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E7775FA-5356-9492-801C-0B3D98E5D75E}"/>
                  </a:ext>
                </a:extLst>
              </p:cNvPr>
              <p:cNvSpPr/>
              <p:nvPr/>
            </p:nvSpPr>
            <p:spPr>
              <a:xfrm>
                <a:off x="1089485" y="1335664"/>
                <a:ext cx="1231971" cy="202058"/>
              </a:xfrm>
              <a:prstGeom prst="rect">
                <a:avLst/>
              </a:prstGeom>
              <a:solidFill>
                <a:srgbClr val="5473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C595830-5640-4D77-7AFB-EE2E9E268E9D}"/>
                  </a:ext>
                </a:extLst>
              </p:cNvPr>
              <p:cNvSpPr txBox="1"/>
              <p:nvPr/>
            </p:nvSpPr>
            <p:spPr>
              <a:xfrm>
                <a:off x="1067386" y="1343969"/>
                <a:ext cx="128074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i="0" dirty="0">
                    <a:effectLst/>
                    <a:latin typeface="Segoe UI" panose="020B0502040204020203" pitchFamily="34" charset="0"/>
                  </a:rPr>
                  <a:t>200-d-052-L-094-O-08/00</a:t>
                </a:r>
                <a:endParaRPr lang="en-CA" sz="700" b="1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CC57429-D1EA-74EB-5A0D-54B7B0FB323D}"/>
                  </a:ext>
                </a:extLst>
              </p:cNvPr>
              <p:cNvSpPr txBox="1"/>
              <p:nvPr/>
            </p:nvSpPr>
            <p:spPr>
              <a:xfrm>
                <a:off x="2235075" y="6303713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KEG RIVER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BE0E1DC-7B8B-E472-B852-F96434E62F48}"/>
                  </a:ext>
                </a:extLst>
              </p:cNvPr>
              <p:cNvSpPr txBox="1"/>
              <p:nvPr/>
            </p:nvSpPr>
            <p:spPr>
              <a:xfrm>
                <a:off x="2238798" y="1875165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F00FF"/>
                    </a:highlight>
                    <a:latin typeface="Segoe UI" panose="020B0502040204020203" pitchFamily="34" charset="0"/>
                  </a:rPr>
                  <a:t>MUSKWA</a:t>
                </a:r>
                <a:endParaRPr lang="en-CA" sz="1000" b="1" dirty="0">
                  <a:highlight>
                    <a:srgbClr val="FF00FF"/>
                  </a:highlight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925C64A-3DA5-9F07-753A-7AC94DBFAD25}"/>
                  </a:ext>
                </a:extLst>
              </p:cNvPr>
              <p:cNvSpPr txBox="1"/>
              <p:nvPr/>
            </p:nvSpPr>
            <p:spPr>
              <a:xfrm>
                <a:off x="2238799" y="3588016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E-ZONE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80573E4-AF98-D7A6-5B62-57498C93DAA0}"/>
                  </a:ext>
                </a:extLst>
              </p:cNvPr>
              <p:cNvSpPr txBox="1"/>
              <p:nvPr/>
            </p:nvSpPr>
            <p:spPr>
              <a:xfrm>
                <a:off x="2235074" y="4518019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MOP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1DCEBB3-B9F4-E2C5-D3A5-5B41AF6756FB}"/>
                  </a:ext>
                </a:extLst>
              </p:cNvPr>
              <p:cNvSpPr txBox="1"/>
              <p:nvPr/>
            </p:nvSpPr>
            <p:spPr>
              <a:xfrm>
                <a:off x="2238127" y="4905478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323130"/>
                    </a:solidFill>
                    <a:highlight>
                      <a:srgbClr val="808080"/>
                    </a:highlight>
                    <a:latin typeface="Segoe UI" panose="020B0502040204020203" pitchFamily="34" charset="0"/>
                  </a:rPr>
                  <a:t>L</a:t>
                </a:r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808080"/>
                    </a:highlight>
                    <a:latin typeface="Segoe UI" panose="020B0502040204020203" pitchFamily="34" charset="0"/>
                  </a:rPr>
                  <a:t>OP</a:t>
                </a:r>
                <a:endParaRPr lang="en-CA" sz="1000" b="1" dirty="0">
                  <a:highlight>
                    <a:srgbClr val="808080"/>
                  </a:highlight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C501DF1-94B3-9D84-1F52-3D41D4AD3EC9}"/>
                  </a:ext>
                </a:extLst>
              </p:cNvPr>
              <p:cNvSpPr txBox="1"/>
              <p:nvPr/>
            </p:nvSpPr>
            <p:spPr>
              <a:xfrm>
                <a:off x="2238227" y="5128114"/>
                <a:ext cx="930183" cy="238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F854CD"/>
                    </a:highlight>
                    <a:latin typeface="Segoe UI" panose="020B0502040204020203" pitchFamily="34" charset="0"/>
                  </a:rPr>
                  <a:t>KLUA</a:t>
                </a:r>
                <a:endParaRPr lang="en-CA" sz="1000" b="1" dirty="0">
                  <a:highlight>
                    <a:srgbClr val="F854CD"/>
                  </a:highlight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6A53E95-7CF4-3D50-4C8D-E9AC58C906D6}"/>
                  </a:ext>
                </a:extLst>
              </p:cNvPr>
              <p:cNvSpPr txBox="1"/>
              <p:nvPr/>
            </p:nvSpPr>
            <p:spPr>
              <a:xfrm>
                <a:off x="2238127" y="5464982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00"/>
                    </a:highlight>
                    <a:latin typeface="Segoe UI" panose="020B0502040204020203" pitchFamily="34" charset="0"/>
                  </a:rPr>
                  <a:t>EVIE</a:t>
                </a:r>
                <a:endParaRPr lang="en-CA" sz="1000" b="1" dirty="0">
                  <a:highlight>
                    <a:srgbClr val="00FF00"/>
                  </a:highlight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5CC2480-8FD4-EA09-A67D-7CF3CDE534E2}"/>
                  </a:ext>
                </a:extLst>
              </p:cNvPr>
              <p:cNvSpPr txBox="1"/>
              <p:nvPr/>
            </p:nvSpPr>
            <p:spPr>
              <a:xfrm>
                <a:off x="2241622" y="5300867"/>
                <a:ext cx="95909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i="0" dirty="0">
                    <a:solidFill>
                      <a:srgbClr val="323130"/>
                    </a:solidFill>
                    <a:effectLst/>
                    <a:highlight>
                      <a:srgbClr val="00FFFF"/>
                    </a:highlight>
                    <a:latin typeface="Segoe UI" panose="020B0502040204020203" pitchFamily="34" charset="0"/>
                  </a:rPr>
                  <a:t>MDC</a:t>
                </a:r>
                <a:endParaRPr lang="en-CA" sz="1000" b="1" dirty="0">
                  <a:highlight>
                    <a:srgbClr val="00FFFF"/>
                  </a:highlight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9B1874-F7A3-A07F-752F-656055D78198}"/>
                </a:ext>
              </a:extLst>
            </p:cNvPr>
            <p:cNvSpPr/>
            <p:nvPr/>
          </p:nvSpPr>
          <p:spPr>
            <a:xfrm>
              <a:off x="2845591" y="1901787"/>
              <a:ext cx="364323" cy="172306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0BE254-0545-7D5F-264B-C1037C458F1F}"/>
                </a:ext>
              </a:extLst>
            </p:cNvPr>
            <p:cNvSpPr/>
            <p:nvPr/>
          </p:nvSpPr>
          <p:spPr>
            <a:xfrm>
              <a:off x="2849109" y="4933950"/>
              <a:ext cx="364323" cy="5581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C76D74-0977-0452-0DEE-CC89D8C91C23}"/>
                </a:ext>
              </a:extLst>
            </p:cNvPr>
            <p:cNvSpPr/>
            <p:nvPr/>
          </p:nvSpPr>
          <p:spPr>
            <a:xfrm>
              <a:off x="2850493" y="5492076"/>
              <a:ext cx="364323" cy="82204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D60519-5CD3-8A1E-89DC-C414912DCA84}"/>
                </a:ext>
              </a:extLst>
            </p:cNvPr>
            <p:cNvSpPr txBox="1"/>
            <p:nvPr/>
          </p:nvSpPr>
          <p:spPr>
            <a:xfrm rot="18769781">
              <a:off x="2799022" y="4538294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MOP</a:t>
              </a:r>
              <a:endParaRPr lang="en-CA" sz="8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357CEF-4C9B-9EF4-009A-7FE4C6F62CB9}"/>
                </a:ext>
              </a:extLst>
            </p:cNvPr>
            <p:cNvSpPr txBox="1"/>
            <p:nvPr/>
          </p:nvSpPr>
          <p:spPr>
            <a:xfrm rot="18769781">
              <a:off x="2815511" y="5613412"/>
              <a:ext cx="694273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Evie</a:t>
              </a:r>
              <a:endParaRPr lang="en-CA" sz="8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C292FE-BAF5-9D05-FE48-4BE8B5B8A665}"/>
                </a:ext>
              </a:extLst>
            </p:cNvPr>
            <p:cNvSpPr txBox="1"/>
            <p:nvPr/>
          </p:nvSpPr>
          <p:spPr>
            <a:xfrm rot="18769781">
              <a:off x="2759862" y="2474699"/>
              <a:ext cx="694273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Muskwa-</a:t>
              </a:r>
            </a:p>
            <a:p>
              <a:r>
                <a:rPr lang="en-US" sz="800" b="1" dirty="0">
                  <a:solidFill>
                    <a:srgbClr val="323130"/>
                  </a:solidFill>
                  <a:latin typeface="Segoe UI" panose="020B0502040204020203" pitchFamily="34" charset="0"/>
                </a:rPr>
                <a:t>OP</a:t>
              </a:r>
              <a:endParaRPr lang="en-CA" sz="8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9EEF97-8CD8-2544-47D1-BDC5AE3494FC}"/>
                </a:ext>
              </a:extLst>
            </p:cNvPr>
            <p:cNvSpPr txBox="1"/>
            <p:nvPr/>
          </p:nvSpPr>
          <p:spPr>
            <a:xfrm rot="18809737">
              <a:off x="2818473" y="4977703"/>
              <a:ext cx="582200" cy="344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LOP-MDC</a:t>
              </a:r>
              <a:endParaRPr lang="en-CA" sz="800" b="1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889D6C-8C51-FDE6-8CCA-12D9A214B869}"/>
                </a:ext>
              </a:extLst>
            </p:cNvPr>
            <p:cNvSpPr/>
            <p:nvPr/>
          </p:nvSpPr>
          <p:spPr>
            <a:xfrm>
              <a:off x="2847332" y="3624851"/>
              <a:ext cx="364323" cy="924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F9F7FD-5CEC-84D1-EF4C-DC581E00B1B0}"/>
                </a:ext>
              </a:extLst>
            </p:cNvPr>
            <p:cNvSpPr txBox="1"/>
            <p:nvPr/>
          </p:nvSpPr>
          <p:spPr>
            <a:xfrm rot="18809737">
              <a:off x="2774560" y="3939394"/>
              <a:ext cx="582200" cy="21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0" dirty="0" err="1">
                  <a:solidFill>
                    <a:srgbClr val="323130"/>
                  </a:solidFill>
                  <a:effectLst/>
                  <a:latin typeface="Segoe UI" panose="020B0502040204020203" pitchFamily="34" charset="0"/>
                </a:rPr>
                <a:t>EZone</a:t>
              </a:r>
              <a:endParaRPr lang="en-CA" sz="800" b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4B4513-835C-4961-AB94-600DA612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Muskwa Property Maps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7EBB03-DDF6-49CB-A9F5-D95EA755F7D3}"/>
              </a:ext>
            </a:extLst>
          </p:cNvPr>
          <p:cNvSpPr txBox="1">
            <a:spLocks/>
          </p:cNvSpPr>
          <p:nvPr/>
        </p:nvSpPr>
        <p:spPr>
          <a:xfrm>
            <a:off x="9524995" y="631031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C526D6-F1BB-49C3-AE94-F51C240618E5}" type="slidenum">
              <a:rPr lang="en-US" sz="1200" b="1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9</a:t>
            </a:fld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E666F2F-2D9B-6922-080C-C52183128FCD}"/>
              </a:ext>
            </a:extLst>
          </p:cNvPr>
          <p:cNvSpPr/>
          <p:nvPr/>
        </p:nvSpPr>
        <p:spPr>
          <a:xfrm>
            <a:off x="682825" y="1950177"/>
            <a:ext cx="1629463" cy="1724203"/>
          </a:xfrm>
          <a:custGeom>
            <a:avLst/>
            <a:gdLst>
              <a:gd name="connsiteX0" fmla="*/ 10632 w 1446028"/>
              <a:gd name="connsiteY0" fmla="*/ 0 h 1371600"/>
              <a:gd name="connsiteX1" fmla="*/ 1435395 w 1446028"/>
              <a:gd name="connsiteY1" fmla="*/ 0 h 1371600"/>
              <a:gd name="connsiteX2" fmla="*/ 1446028 w 1446028"/>
              <a:gd name="connsiteY2" fmla="*/ 1360967 h 1371600"/>
              <a:gd name="connsiteX3" fmla="*/ 0 w 1446028"/>
              <a:gd name="connsiteY3" fmla="*/ 1371600 h 1371600"/>
              <a:gd name="connsiteX4" fmla="*/ 10632 w 1446028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6028" h="1371600">
                <a:moveTo>
                  <a:pt x="10632" y="0"/>
                </a:moveTo>
                <a:lnTo>
                  <a:pt x="1435395" y="0"/>
                </a:lnTo>
                <a:cubicBezTo>
                  <a:pt x="1438939" y="453656"/>
                  <a:pt x="1442484" y="907311"/>
                  <a:pt x="1446028" y="1360967"/>
                </a:cubicBezTo>
                <a:lnTo>
                  <a:pt x="0" y="1371600"/>
                </a:lnTo>
                <a:lnTo>
                  <a:pt x="10632" y="0"/>
                </a:lnTo>
                <a:close/>
              </a:path>
            </a:pathLst>
          </a:custGeom>
          <a:solidFill>
            <a:srgbClr val="E900FF">
              <a:alpha val="25000"/>
            </a:srgbClr>
          </a:solidFill>
          <a:ln w="28575">
            <a:solidFill>
              <a:srgbClr val="E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4AE649-BCFD-D593-D3DE-C60AB07E074C}"/>
              </a:ext>
            </a:extLst>
          </p:cNvPr>
          <p:cNvSpPr txBox="1"/>
          <p:nvPr/>
        </p:nvSpPr>
        <p:spPr>
          <a:xfrm>
            <a:off x="2219376" y="3318770"/>
            <a:ext cx="959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rgbClr val="323130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OTTER</a:t>
            </a:r>
          </a:p>
          <a:p>
            <a:r>
              <a:rPr lang="en-US" sz="1000" b="1" i="0" dirty="0">
                <a:solidFill>
                  <a:srgbClr val="323130"/>
                </a:solidFill>
                <a:effectLst/>
                <a:highlight>
                  <a:srgbClr val="FFFF00"/>
                </a:highlight>
                <a:latin typeface="Segoe UI" panose="020B0502040204020203" pitchFamily="34" charset="0"/>
              </a:rPr>
              <a:t>PARK</a:t>
            </a:r>
            <a:endParaRPr lang="en-CA" sz="1000" b="1" dirty="0">
              <a:highlight>
                <a:srgbClr val="FFFF00"/>
              </a:highlight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B7F4D-7EAD-CC6A-9C7D-CCB27775C9AE}"/>
              </a:ext>
            </a:extLst>
          </p:cNvPr>
          <p:cNvGrpSpPr/>
          <p:nvPr/>
        </p:nvGrpSpPr>
        <p:grpSpPr>
          <a:xfrm>
            <a:off x="2935664" y="1497794"/>
            <a:ext cx="7502244" cy="4964678"/>
            <a:chOff x="2935664" y="1288244"/>
            <a:chExt cx="7502244" cy="496467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EEFC2E8-D245-1A1D-37B6-E30984FBD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2036" y="1582933"/>
              <a:ext cx="2866717" cy="2758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77798D5-2166-91CD-8728-B99F1A5F3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3365" y="3492073"/>
              <a:ext cx="2865824" cy="27608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D1122EA-6E2C-9F13-775F-309FFC4F5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3366" y="3492074"/>
              <a:ext cx="569036" cy="230609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D004206-6F07-E23B-1286-4C8CC8E26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79390" y="1567313"/>
              <a:ext cx="2858518" cy="27540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400DB74-C1E3-467E-5FB1-95EAA7E10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35664" y="1583395"/>
              <a:ext cx="573488" cy="229726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C26AC99-247B-7817-FEE8-5226671B9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9390" y="1565243"/>
              <a:ext cx="571890" cy="229417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08DA65F-42F4-821D-E570-36FC129AB918}"/>
                </a:ext>
              </a:extLst>
            </p:cNvPr>
            <p:cNvSpPr txBox="1"/>
            <p:nvPr/>
          </p:nvSpPr>
          <p:spPr>
            <a:xfrm>
              <a:off x="3980058" y="1302697"/>
              <a:ext cx="973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0" dirty="0">
                  <a:effectLst/>
                  <a:latin typeface="Segoe UI" panose="020B0502040204020203" pitchFamily="34" charset="0"/>
                </a:rPr>
                <a:t>Porosity</a:t>
              </a:r>
              <a:endParaRPr lang="en-CA" sz="12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E23A45C-AB86-6CCE-837B-B6DF57832C25}"/>
                </a:ext>
              </a:extLst>
            </p:cNvPr>
            <p:cNvSpPr txBox="1"/>
            <p:nvPr/>
          </p:nvSpPr>
          <p:spPr>
            <a:xfrm>
              <a:off x="8714848" y="1288244"/>
              <a:ext cx="973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Segoe UI" panose="020B0502040204020203" pitchFamily="34" charset="0"/>
                </a:rPr>
                <a:t>Quartz</a:t>
              </a:r>
              <a:endParaRPr lang="en-CA" sz="12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A51021-D38C-D018-EF62-3C40C68F3529}"/>
                </a:ext>
              </a:extLst>
            </p:cNvPr>
            <p:cNvSpPr txBox="1"/>
            <p:nvPr/>
          </p:nvSpPr>
          <p:spPr>
            <a:xfrm>
              <a:off x="6364499" y="3215938"/>
              <a:ext cx="973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Segoe UI" panose="020B0502040204020203" pitchFamily="34" charset="0"/>
                </a:rPr>
                <a:t>TOC</a:t>
              </a:r>
              <a:endParaRPr lang="en-CA" sz="1200" b="1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0B22B70-4B11-77D5-41D8-46899467FC50}"/>
              </a:ext>
            </a:extLst>
          </p:cNvPr>
          <p:cNvSpPr txBox="1"/>
          <p:nvPr/>
        </p:nvSpPr>
        <p:spPr>
          <a:xfrm>
            <a:off x="4404023" y="1763725"/>
            <a:ext cx="1592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0.005 contour interval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E3A3D1-05EB-50A4-70C9-397BB652A3B8}"/>
              </a:ext>
            </a:extLst>
          </p:cNvPr>
          <p:cNvSpPr txBox="1"/>
          <p:nvPr/>
        </p:nvSpPr>
        <p:spPr>
          <a:xfrm>
            <a:off x="9112227" y="1740864"/>
            <a:ext cx="1592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0.05 contour interval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38E6DA-11DB-20ED-559A-ED1ABB92F252}"/>
              </a:ext>
            </a:extLst>
          </p:cNvPr>
          <p:cNvSpPr txBox="1"/>
          <p:nvPr/>
        </p:nvSpPr>
        <p:spPr>
          <a:xfrm>
            <a:off x="6604529" y="6269512"/>
            <a:ext cx="1592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Segoe UI" panose="020B0502040204020203" pitchFamily="34" charset="0"/>
              </a:rPr>
              <a:t>0.005 contour interval</a:t>
            </a:r>
            <a:endParaRPr lang="en-CA" sz="1000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82536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ramount Colours">
      <a:dk1>
        <a:srgbClr val="000000"/>
      </a:dk1>
      <a:lt1>
        <a:sysClr val="window" lastClr="FFFFFF"/>
      </a:lt1>
      <a:dk2>
        <a:srgbClr val="44546A"/>
      </a:dk2>
      <a:lt2>
        <a:srgbClr val="E7E6E6"/>
      </a:lt2>
      <a:accent1>
        <a:srgbClr val="595959"/>
      </a:accent1>
      <a:accent2>
        <a:srgbClr val="5473BE"/>
      </a:accent2>
      <a:accent3>
        <a:srgbClr val="002D98"/>
      </a:accent3>
      <a:accent4>
        <a:srgbClr val="000000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3A6FF2D9B7174485F24B85EACF0A49" ma:contentTypeVersion="2" ma:contentTypeDescription="Create a new document." ma:contentTypeScope="" ma:versionID="1847da75f8af21db2939cb5ad1cd3cfc">
  <xsd:schema xmlns:xsd="http://www.w3.org/2001/XMLSchema" xmlns:xs="http://www.w3.org/2001/XMLSchema" xmlns:p="http://schemas.microsoft.com/office/2006/metadata/properties" xmlns:ns2="0dbdc27c-594a-4aa0-898a-ee8d32c45804" targetNamespace="http://schemas.microsoft.com/office/2006/metadata/properties" ma:root="true" ma:fieldsID="8b2a481955a37081f6f3cffe809b4e89" ns2:_="">
    <xsd:import namespace="0dbdc27c-594a-4aa0-898a-ee8d32c458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bdc27c-594a-4aa0-898a-ee8d32c458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08CB1D-CD58-4D46-8C2D-85DF73EAB6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D17AD5-87A3-4179-8762-E10B882882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bdc27c-594a-4aa0-898a-ee8d32c458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967597-CB4D-4EDC-97F0-54254A434492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0dbdc27c-594a-4aa0-898a-ee8d32c45804"/>
    <ds:schemaRef ds:uri="http://schemas.microsoft.com/office/2006/documentManagement/typ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75196</TotalTime>
  <Words>2892</Words>
  <Application>Microsoft Office PowerPoint</Application>
  <PresentationFormat>Widescreen</PresentationFormat>
  <Paragraphs>1624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Segoe UI</vt:lpstr>
      <vt:lpstr>Office Theme</vt:lpstr>
      <vt:lpstr>Horn River Basin Update</vt:lpstr>
      <vt:lpstr>Agenda</vt:lpstr>
      <vt:lpstr>Project Goals</vt:lpstr>
      <vt:lpstr>Recap</vt:lpstr>
      <vt:lpstr>Stratigraphic Overview</vt:lpstr>
      <vt:lpstr>Stratigraphic Overview</vt:lpstr>
      <vt:lpstr>Evie Property Maps</vt:lpstr>
      <vt:lpstr>MOP Property Maps</vt:lpstr>
      <vt:lpstr>Muskwa Property Maps</vt:lpstr>
      <vt:lpstr>Landing Zone Analysis</vt:lpstr>
      <vt:lpstr>Landing Zone Analysis</vt:lpstr>
      <vt:lpstr>Maxhamish/Tattoo</vt:lpstr>
      <vt:lpstr>Maxhamish/Tattoo</vt:lpstr>
      <vt:lpstr>Maxhamish/Tattoo</vt:lpstr>
      <vt:lpstr>Maxhamish/Tattoo</vt:lpstr>
      <vt:lpstr>Ootla/Gote</vt:lpstr>
      <vt:lpstr>Ootla/Gote</vt:lpstr>
      <vt:lpstr>Etsho/Komie</vt:lpstr>
      <vt:lpstr>Etsho/Komie</vt:lpstr>
      <vt:lpstr>Etsho/Komie</vt:lpstr>
      <vt:lpstr>Etsho/Komie</vt:lpstr>
      <vt:lpstr>Etsho/Komie</vt:lpstr>
      <vt:lpstr>Etsho/Komie</vt:lpstr>
      <vt:lpstr>Kiwigana/Komie</vt:lpstr>
      <vt:lpstr>Kiwigana/Komie</vt:lpstr>
      <vt:lpstr>Evie Quartz Tiering</vt:lpstr>
      <vt:lpstr>Middle Otter Park Quartz Tiering</vt:lpstr>
      <vt:lpstr>Muskwa Quartz Tiering</vt:lpstr>
      <vt:lpstr>Evie Fairways</vt:lpstr>
      <vt:lpstr>Middle Otter Park Fairways</vt:lpstr>
      <vt:lpstr>Muskwa Fairways</vt:lpstr>
      <vt:lpstr>MOP – Muskwa Overlap</vt:lpstr>
      <vt:lpstr>MOP – Muskwa Overlap</vt:lpstr>
      <vt:lpstr>EZone</vt:lpstr>
      <vt:lpstr>EZone Barrier Thickness (35% Clay Cutoff)</vt:lpstr>
      <vt:lpstr>EZone Barrier Thickness</vt:lpstr>
      <vt:lpstr>Volumetrics</vt:lpstr>
      <vt:lpstr>MOP – Muskwa OGIP</vt:lpstr>
      <vt:lpstr>MDC – LOP Barrier Thickness</vt:lpstr>
      <vt:lpstr>Adsorbed Gas</vt:lpstr>
      <vt:lpstr>Conclusion</vt:lpstr>
      <vt:lpstr>Conclusion</vt:lpstr>
      <vt:lpstr>Questions</vt:lpstr>
      <vt:lpstr>Back-up Slides</vt:lpstr>
      <vt:lpstr>Pressure and Temperature</vt:lpstr>
      <vt:lpstr>Additional Land Rights, Operators</vt:lpstr>
      <vt:lpstr>PowerPoint Presentation</vt:lpstr>
      <vt:lpstr>High stress zone in fault area</vt:lpstr>
      <vt:lpstr>Mapping stress variation from seismic</vt:lpstr>
      <vt:lpstr>CO2 Map, Fluid Impurities</vt:lpstr>
      <vt:lpstr>Bg Maps</vt:lpstr>
      <vt:lpstr>Horn River Thickness</vt:lpstr>
      <vt:lpstr>EZone OGIP</vt:lpstr>
      <vt:lpstr>EZone Barrier Thickness (25% Clay Cutoff)</vt:lpstr>
      <vt:lpstr>Vertical Depth</vt:lpstr>
      <vt:lpstr>Horn River Thickness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Courtney Pollock</dc:creator>
  <cp:lastModifiedBy>Juan Melendez</cp:lastModifiedBy>
  <cp:revision>409</cp:revision>
  <dcterms:created xsi:type="dcterms:W3CDTF">2021-07-06T17:29:08Z</dcterms:created>
  <dcterms:modified xsi:type="dcterms:W3CDTF">2023-03-31T22:17:11Z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0x010100033A6FF2D9B7174485F24B85EACF0A49</vt:lpwstr>
  </property>
</Properties>
</file>